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0" r:id="rId5"/>
    <p:sldId id="262" r:id="rId6"/>
    <p:sldId id="263" r:id="rId7"/>
    <p:sldId id="265" r:id="rId8"/>
    <p:sldId id="266" r:id="rId9"/>
    <p:sldId id="29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12/08/2013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imosa.pntic.mec.es/~erodri22/propieda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PRIMARY AND SECONDARY COLOURS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UNIT 3 COLOUR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COMPLEMENTARY COLOURS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Un color es complementario de otro cuando no contiene ninguna cantidad del color opuesto. Son los opuestos en el círculo cromático. </a:t>
            </a:r>
          </a:p>
          <a:p>
            <a:r>
              <a:rPr lang="en-US" dirty="0" smtClean="0"/>
              <a:t>Complementary </a:t>
            </a:r>
            <a:r>
              <a:rPr lang="en-US" dirty="0" err="1" smtClean="0"/>
              <a:t>colours</a:t>
            </a:r>
            <a:r>
              <a:rPr lang="en-US" dirty="0" smtClean="0"/>
              <a:t>: Opposite each other on the </a:t>
            </a:r>
            <a:r>
              <a:rPr lang="en-US" dirty="0" err="1" smtClean="0"/>
              <a:t>colour</a:t>
            </a:r>
            <a:r>
              <a:rPr lang="en-US" dirty="0" smtClean="0"/>
              <a:t> wheel</a:t>
            </a:r>
            <a:endParaRPr lang="es-ES" dirty="0" smtClean="0"/>
          </a:p>
          <a:p>
            <a:r>
              <a:rPr lang="es-ES" dirty="0" smtClean="0"/>
              <a:t>Ejemplo: el amarillo y el violeta, el violeta no tiene nada de amarillo. </a:t>
            </a:r>
            <a:endParaRPr lang="es-ES" dirty="0"/>
          </a:p>
        </p:txBody>
      </p:sp>
      <p:pic>
        <p:nvPicPr>
          <p:cNvPr id="22530" name="Picture 2" descr="http://www.fotonostra.com/grafico/fotos/complementar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869160"/>
            <a:ext cx="3000375" cy="133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PROPERTIES OF COLOUR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UNIT 3 COLOUR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COLOUR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TONO: también llamado matiz o tinte.</a:t>
            </a:r>
          </a:p>
          <a:p>
            <a:pPr>
              <a:buNone/>
            </a:pPr>
            <a:r>
              <a:rPr lang="es-ES" dirty="0" smtClean="0"/>
              <a:t>    Es el nombre específico de cada color, por el que lo identificamos.</a:t>
            </a:r>
          </a:p>
          <a:p>
            <a:pPr>
              <a:buNone/>
            </a:pPr>
            <a:r>
              <a:rPr lang="en-US" dirty="0" smtClean="0"/>
              <a:t>     HUE: Specific name of each </a:t>
            </a:r>
            <a:r>
              <a:rPr lang="en-US" dirty="0" err="1" smtClean="0"/>
              <a:t>colour</a:t>
            </a:r>
            <a:r>
              <a:rPr lang="en-US" dirty="0" smtClean="0"/>
              <a:t>.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098" name="Picture 2" descr="http://2.bp.blogspot.com/_6bgogSWSZ-g/TTMbeisuWfI/AAAAAAAAACE/TurFfMV3nvo/s1600/Color_To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3810000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COLOUR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147248" cy="4857403"/>
          </a:xfrm>
        </p:spPr>
        <p:txBody>
          <a:bodyPr/>
          <a:lstStyle/>
          <a:p>
            <a:r>
              <a:rPr lang="es-ES" dirty="0" smtClean="0"/>
              <a:t>VALOR: También llamado </a:t>
            </a:r>
            <a:r>
              <a:rPr lang="es-ES" dirty="0" err="1" smtClean="0"/>
              <a:t>luminosidad.Es</a:t>
            </a:r>
            <a:r>
              <a:rPr lang="es-ES" dirty="0" smtClean="0"/>
              <a:t> su grado de claridad (añadiendo blanco) u oscuridad (añadiendo negro).</a:t>
            </a:r>
          </a:p>
          <a:p>
            <a:pPr>
              <a:buNone/>
            </a:pPr>
            <a:r>
              <a:rPr lang="es-ES" dirty="0" smtClean="0"/>
              <a:t>Si un color tiene mucho blanco </a:t>
            </a:r>
          </a:p>
          <a:p>
            <a:pPr>
              <a:buNone/>
            </a:pPr>
            <a:r>
              <a:rPr lang="es-ES" dirty="0" smtClean="0"/>
              <a:t>decimos que tiene un valor alto.</a:t>
            </a:r>
          </a:p>
          <a:p>
            <a:pPr>
              <a:buNone/>
            </a:pPr>
            <a:r>
              <a:rPr lang="es-ES" dirty="0" smtClean="0"/>
              <a:t>Si un color tiene mucho negro </a:t>
            </a:r>
          </a:p>
          <a:p>
            <a:pPr>
              <a:buNone/>
            </a:pPr>
            <a:r>
              <a:rPr lang="es-ES" dirty="0" smtClean="0"/>
              <a:t>decimos que tiene un valor bajo.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n-US" dirty="0" smtClean="0"/>
              <a:t> VALUE: Degree of lightness </a:t>
            </a:r>
          </a:p>
          <a:p>
            <a:pPr>
              <a:buNone/>
            </a:pPr>
            <a:r>
              <a:rPr lang="en-US" dirty="0" smtClean="0"/>
              <a:t>or darkness of a </a:t>
            </a:r>
            <a:r>
              <a:rPr lang="en-US" dirty="0" err="1" smtClean="0"/>
              <a:t>colour</a:t>
            </a:r>
            <a:endParaRPr lang="es-ES" dirty="0"/>
          </a:p>
        </p:txBody>
      </p:sp>
      <p:pic>
        <p:nvPicPr>
          <p:cNvPr id="5124" name="Picture 4" descr="http://imagenes.mailxmail.com/cursos/imagenes/3/0/luminosidad-o-valor-del-color_24603_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564904"/>
            <a:ext cx="278927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COLOUR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SATURACIÓN: Es el grado de pureza, viveza o intensidad de un color.</a:t>
            </a:r>
          </a:p>
          <a:p>
            <a:pPr>
              <a:buNone/>
            </a:pPr>
            <a:r>
              <a:rPr lang="es-ES" dirty="0" smtClean="0"/>
              <a:t>    Los primarios y secundarios son colores puros, tiene máximos grado de saturación.</a:t>
            </a:r>
          </a:p>
          <a:p>
            <a:pPr>
              <a:buNone/>
            </a:pPr>
            <a:r>
              <a:rPr lang="es-ES" dirty="0" smtClean="0"/>
              <a:t>    En la naturaleza los colores pocas veces son puros o con máximo grado de saturación.</a:t>
            </a:r>
          </a:p>
          <a:p>
            <a:pPr>
              <a:buNone/>
            </a:pPr>
            <a:r>
              <a:rPr lang="en-US" dirty="0" smtClean="0"/>
              <a:t>   SATURATION : Degree of purity of a </a:t>
            </a:r>
            <a:r>
              <a:rPr lang="en-US" dirty="0" err="1" smtClean="0"/>
              <a:t>colour</a:t>
            </a:r>
            <a:r>
              <a:rPr lang="en-US" dirty="0" smtClean="0"/>
              <a:t>.</a:t>
            </a:r>
            <a:endParaRPr lang="es-ES" dirty="0"/>
          </a:p>
        </p:txBody>
      </p:sp>
      <p:pic>
        <p:nvPicPr>
          <p:cNvPr id="3074" name="Picture 2" descr="http://imagenes.mailxmail.com/cursos/imagenes/3/0/saturacion-o-intensidad-del-color_24603_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97152"/>
            <a:ext cx="4968552" cy="190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COLOUR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dirty="0" smtClean="0">
              <a:hlinkClick r:id="rId2"/>
            </a:endParaRPr>
          </a:p>
          <a:p>
            <a:endParaRPr lang="es-ES" dirty="0" smtClean="0">
              <a:hlinkClick r:id="rId2"/>
            </a:endParaRPr>
          </a:p>
          <a:p>
            <a:endParaRPr lang="es-ES" dirty="0" smtClean="0">
              <a:hlinkClick r:id="rId2"/>
            </a:endParaRPr>
          </a:p>
          <a:p>
            <a:endParaRPr lang="es-ES" dirty="0" smtClean="0">
              <a:hlinkClick r:id="rId2"/>
            </a:endParaRPr>
          </a:p>
          <a:p>
            <a:endParaRPr lang="es-ES" dirty="0" smtClean="0">
              <a:hlinkClick r:id="rId2"/>
            </a:endParaRPr>
          </a:p>
          <a:p>
            <a:endParaRPr lang="es-ES" dirty="0" smtClean="0">
              <a:hlinkClick r:id="rId2"/>
            </a:endParaRPr>
          </a:p>
          <a:p>
            <a:r>
              <a:rPr lang="es-ES" dirty="0" smtClean="0">
                <a:hlinkClick r:id="rId2"/>
              </a:rPr>
              <a:t>http://mimosa.pntic.mec.es/~erodri22/propieda.htm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 descr="http://2.bp.blogspot.com/-29K7KPfdVkA/T0gBvlfynkI/AAAAAAAAANI/w6LXmB7CJ1w/s1600/saturacion-cop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40768"/>
            <a:ext cx="4048125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PERCEPTION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Podemos percibir de manera diferente el mismo color dependiendo de la iluminación, del tamaño que ocupa o de los colores de alrededor. </a:t>
            </a:r>
          </a:p>
          <a:p>
            <a:r>
              <a:rPr lang="es-ES" dirty="0" smtClean="0"/>
              <a:t>El color no es una cualidad fija como lo son la forma o la textura, depende de nuestro cerebro.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PERCEPTION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 el fondo es más oscuro, se percibe una imagen más pequeña. Si es claro, más grande. </a:t>
            </a:r>
          </a:p>
          <a:p>
            <a:r>
              <a:rPr lang="es-ES" dirty="0" smtClean="0"/>
              <a:t>Si un color se superpone a otro más claro, se percibe más oscuro. Si se superpone a uno más oscuro, se percibe más claro.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PERCEPTION</a:t>
            </a:r>
            <a:endParaRPr lang="es-ES" dirty="0"/>
          </a:p>
        </p:txBody>
      </p:sp>
      <p:pic>
        <p:nvPicPr>
          <p:cNvPr id="5" name="4 Marcador de contenido" descr="percepció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269854" cy="429425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YELLOW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5" name="4 Imagen" descr="AMARILL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24744"/>
            <a:ext cx="3312368" cy="2484276"/>
          </a:xfrm>
          <a:prstGeom prst="rect">
            <a:avLst/>
          </a:prstGeom>
        </p:spPr>
      </p:pic>
      <p:pic>
        <p:nvPicPr>
          <p:cNvPr id="6" name="5 Imagen" descr="AMARILL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92896"/>
            <a:ext cx="4155639" cy="2597274"/>
          </a:xfrm>
          <a:prstGeom prst="rect">
            <a:avLst/>
          </a:prstGeom>
        </p:spPr>
      </p:pic>
      <p:pic>
        <p:nvPicPr>
          <p:cNvPr id="7" name="6 Imagen" descr="AMARILL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2709788" cy="35263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WHAT’S COLOUR?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Es un elemento del lenguaje plástico.</a:t>
            </a:r>
          </a:p>
          <a:p>
            <a:r>
              <a:rPr lang="en-US" dirty="0" err="1" smtClean="0"/>
              <a:t>Colour</a:t>
            </a:r>
            <a:r>
              <a:rPr lang="en-US" dirty="0" smtClean="0"/>
              <a:t> is an element of visual language as is the dot, the line, the plane and texture.</a:t>
            </a:r>
            <a:endParaRPr lang="es-ES" dirty="0" smtClean="0"/>
          </a:p>
          <a:p>
            <a:r>
              <a:rPr lang="es-ES" dirty="0" smtClean="0"/>
              <a:t>Es una percepción visual del cerebro a las diferentes longitudes de onda de la luz.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 descr="Hydrang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933056"/>
            <a:ext cx="3600400" cy="2700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ORANGE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" name="7 Imagen" descr="N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916832"/>
            <a:ext cx="2952328" cy="2211396"/>
          </a:xfrm>
          <a:prstGeom prst="rect">
            <a:avLst/>
          </a:prstGeom>
        </p:spPr>
      </p:pic>
      <p:pic>
        <p:nvPicPr>
          <p:cNvPr id="9" name="8 Imagen" descr="NA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5186350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" name="7 Imagen" descr="ROJ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3168352" cy="2367747"/>
          </a:xfrm>
          <a:prstGeom prst="rect">
            <a:avLst/>
          </a:prstGeom>
        </p:spPr>
      </p:pic>
      <p:pic>
        <p:nvPicPr>
          <p:cNvPr id="9" name="8 Imagen" descr="ROJ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3666094" cy="2382961"/>
          </a:xfrm>
          <a:prstGeom prst="rect">
            <a:avLst/>
          </a:prstGeom>
        </p:spPr>
      </p:pic>
      <p:pic>
        <p:nvPicPr>
          <p:cNvPr id="10" name="9 Imagen" descr="ROJ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717032"/>
            <a:ext cx="2798564" cy="27985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GREEN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4" name="3 Imagen" descr="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725144"/>
            <a:ext cx="2514600" cy="1680210"/>
          </a:xfrm>
          <a:prstGeom prst="rect">
            <a:avLst/>
          </a:prstGeom>
        </p:spPr>
      </p:pic>
      <p:pic>
        <p:nvPicPr>
          <p:cNvPr id="5" name="4 Imagen" descr="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348880"/>
            <a:ext cx="3096344" cy="3901393"/>
          </a:xfrm>
          <a:prstGeom prst="rect">
            <a:avLst/>
          </a:prstGeom>
        </p:spPr>
      </p:pic>
      <p:pic>
        <p:nvPicPr>
          <p:cNvPr id="6" name="5 Imagen" descr="V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196752"/>
            <a:ext cx="4248472" cy="326632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BLUE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4" name="3 Imagen" descr="A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3901440" cy="2926080"/>
          </a:xfrm>
          <a:prstGeom prst="rect">
            <a:avLst/>
          </a:prstGeom>
        </p:spPr>
      </p:pic>
      <p:pic>
        <p:nvPicPr>
          <p:cNvPr id="5" name="4 Imagen" descr="AZ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196752"/>
            <a:ext cx="4392488" cy="35139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VIOLET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4" name="3 Imagen" descr="VIO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3657600" cy="2743200"/>
          </a:xfrm>
          <a:prstGeom prst="rect">
            <a:avLst/>
          </a:prstGeom>
        </p:spPr>
      </p:pic>
      <p:pic>
        <p:nvPicPr>
          <p:cNvPr id="5" name="4 Imagen" descr="VIO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12776"/>
            <a:ext cx="432048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COLOUR RELATIONSHIPS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UNIT 3 COLOUR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GAMAS CROMÁTICAS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Son escalas que ordenan los colores según algún tipo de criterio como pueden ser el valor, la saturación o la posición en el círculo cromático.</a:t>
            </a:r>
            <a:endParaRPr lang="es-ES" dirty="0"/>
          </a:p>
        </p:txBody>
      </p:sp>
      <p:pic>
        <p:nvPicPr>
          <p:cNvPr id="1026" name="Picture 2" descr="http://recursostic.educacion.es/artes/plastic/web/cms/uploads/pics/65_2220040820105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645024"/>
            <a:ext cx="24765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GAMAS CROMÁTICAS: Según la posición en el círculo cromático</a:t>
            </a:r>
            <a:endParaRPr lang="es-ES" dirty="0"/>
          </a:p>
        </p:txBody>
      </p:sp>
      <p:pic>
        <p:nvPicPr>
          <p:cNvPr id="4" name="3 Marcador de contenido" descr="cirulocormaticoconsensacione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303685"/>
            <a:ext cx="4464496" cy="446449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Cool </a:t>
            </a:r>
            <a:r>
              <a:rPr lang="en-US" dirty="0" err="1" smtClean="0"/>
              <a:t>colour</a:t>
            </a:r>
            <a:r>
              <a:rPr lang="en-US" dirty="0" smtClean="0"/>
              <a:t> range: </a:t>
            </a:r>
            <a:r>
              <a:rPr lang="es-ES" dirty="0" smtClean="0"/>
              <a:t>Gama fría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Del verde al púrpura pasando por el azul.</a:t>
            </a:r>
          </a:p>
          <a:p>
            <a:r>
              <a:rPr lang="es-ES" dirty="0" smtClean="0"/>
              <a:t>Refleja calma, serenidad, seriedad, tristeza… Parecen colores lejanos.</a:t>
            </a:r>
          </a:p>
          <a:p>
            <a:endParaRPr lang="es-ES" dirty="0"/>
          </a:p>
        </p:txBody>
      </p:sp>
      <p:pic>
        <p:nvPicPr>
          <p:cNvPr id="18434" name="Picture 2" descr="http://www.deseoaprender.com/GamasCromaticas/Leccion2Gamas_clip_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2160240" cy="2346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Cool </a:t>
            </a:r>
            <a:r>
              <a:rPr lang="en-US" dirty="0" err="1" smtClean="0"/>
              <a:t>colour</a:t>
            </a:r>
            <a:r>
              <a:rPr lang="en-US" dirty="0" smtClean="0"/>
              <a:t> range</a:t>
            </a:r>
            <a:r>
              <a:rPr lang="es-ES" dirty="0" smtClean="0"/>
              <a:t>: Picasso y Van </a:t>
            </a:r>
            <a:r>
              <a:rPr lang="es-ES" dirty="0" err="1" smtClean="0"/>
              <a:t>Gogh</a:t>
            </a:r>
            <a:endParaRPr lang="es-ES" dirty="0"/>
          </a:p>
        </p:txBody>
      </p:sp>
      <p:pic>
        <p:nvPicPr>
          <p:cNvPr id="4" name="3 Marcador de contenido" descr="picass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405787" cy="4525963"/>
          </a:xfrm>
        </p:spPr>
      </p:pic>
      <p:pic>
        <p:nvPicPr>
          <p:cNvPr id="6" name="5 Imagen" descr="van_gogh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2385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COLOUR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PRIMARY COLOURS : Colores primarios ( o fundamentales): aquellos que no se pueden obtener por mezcla de otros.</a:t>
            </a:r>
          </a:p>
          <a:p>
            <a:r>
              <a:rPr lang="es-ES" dirty="0" smtClean="0"/>
              <a:t>SECONDARY COLOURS: Colores secundarios (o binarios): los que se obtienen mezclando los primarios de dos en dos. </a:t>
            </a:r>
          </a:p>
          <a:p>
            <a:endParaRPr lang="es-ES" dirty="0"/>
          </a:p>
        </p:txBody>
      </p:sp>
      <p:pic>
        <p:nvPicPr>
          <p:cNvPr id="20482" name="Picture 2" descr="http://www.auladirectiva.com/curso/diseno-grafico-con-adobe-photoshop-cs/demostracion-de-curso/res/files/007b_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365104"/>
            <a:ext cx="2232248" cy="2095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Warm </a:t>
            </a:r>
            <a:r>
              <a:rPr lang="en-US" dirty="0" err="1" smtClean="0"/>
              <a:t>colour</a:t>
            </a:r>
            <a:r>
              <a:rPr lang="en-US" dirty="0" smtClean="0"/>
              <a:t> range: </a:t>
            </a:r>
            <a:r>
              <a:rPr lang="es-ES" dirty="0" smtClean="0"/>
              <a:t>Gama cálida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Del magenta al amarillo pasando por el rojo.</a:t>
            </a:r>
          </a:p>
          <a:p>
            <a:r>
              <a:rPr lang="es-ES" dirty="0" smtClean="0"/>
              <a:t>Reflejan vitalidad, alegría, fuerza… Parecen colores cercanos.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9458" name="Picture 2" descr="http://www.deseoaprender.com/GamasCromaticas/Leccion2Gamas_clip_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35852"/>
            <a:ext cx="2088232" cy="226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Warm </a:t>
            </a:r>
            <a:r>
              <a:rPr lang="en-US" dirty="0" err="1" smtClean="0"/>
              <a:t>colour</a:t>
            </a:r>
            <a:r>
              <a:rPr lang="en-US" dirty="0" smtClean="0"/>
              <a:t> range</a:t>
            </a:r>
            <a:r>
              <a:rPr lang="es-ES" dirty="0" smtClean="0"/>
              <a:t>: Van </a:t>
            </a:r>
            <a:r>
              <a:rPr lang="es-ES" dirty="0" err="1" smtClean="0"/>
              <a:t>Gogh</a:t>
            </a:r>
            <a:r>
              <a:rPr lang="es-ES" dirty="0" smtClean="0"/>
              <a:t> y </a:t>
            </a:r>
            <a:r>
              <a:rPr lang="es-ES" dirty="0" err="1" smtClean="0"/>
              <a:t>Monet</a:t>
            </a:r>
            <a:endParaRPr lang="es-ES" dirty="0"/>
          </a:p>
        </p:txBody>
      </p:sp>
      <p:pic>
        <p:nvPicPr>
          <p:cNvPr id="4" name="3 Marcador de contenido" descr="84vangog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3757758" cy="3132387"/>
          </a:xfrm>
        </p:spPr>
      </p:pic>
      <p:pic>
        <p:nvPicPr>
          <p:cNvPr id="5" name="4 Imagen" descr="CALI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0888"/>
            <a:ext cx="4320480" cy="325116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Achromatic or </a:t>
            </a:r>
            <a:r>
              <a:rPr lang="en-US" dirty="0" err="1" smtClean="0"/>
              <a:t>colourless</a:t>
            </a:r>
            <a:r>
              <a:rPr lang="en-US" dirty="0" smtClean="0"/>
              <a:t> </a:t>
            </a:r>
            <a:r>
              <a:rPr lang="en-US" dirty="0" err="1" smtClean="0"/>
              <a:t>colour</a:t>
            </a:r>
            <a:r>
              <a:rPr lang="en-US" dirty="0" smtClean="0"/>
              <a:t> rang: </a:t>
            </a:r>
            <a:r>
              <a:rPr lang="es-ES" dirty="0" smtClean="0"/>
              <a:t>Gama acromática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Sólo blanco y negro, mezclados.</a:t>
            </a:r>
          </a:p>
          <a:p>
            <a:r>
              <a:rPr lang="es-ES" dirty="0" smtClean="0"/>
              <a:t>Es considerada fría.</a:t>
            </a:r>
            <a:endParaRPr lang="es-ES" dirty="0"/>
          </a:p>
        </p:txBody>
      </p:sp>
      <p:pic>
        <p:nvPicPr>
          <p:cNvPr id="20482" name="Picture 2" descr="http://www.librosvivos.net/img/guer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91586"/>
            <a:ext cx="2016224" cy="2984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Policromía / monocromía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Policromía: mezclar dos o más colores con sus </a:t>
            </a:r>
            <a:r>
              <a:rPr lang="es-ES" dirty="0" err="1" smtClean="0"/>
              <a:t>difererentes</a:t>
            </a:r>
            <a:r>
              <a:rPr lang="es-ES" dirty="0" smtClean="0"/>
              <a:t> grados y saturación.</a:t>
            </a:r>
          </a:p>
          <a:p>
            <a:r>
              <a:rPr lang="es-ES" dirty="0" smtClean="0"/>
              <a:t>Monocromía: un solo color y sus diferentes valores mezclando blanco y negro</a:t>
            </a:r>
            <a:endParaRPr lang="es-ES" dirty="0"/>
          </a:p>
        </p:txBody>
      </p:sp>
      <p:pic>
        <p:nvPicPr>
          <p:cNvPr id="21506" name="Picture 2" descr="http://2.bp.blogspot.com/-A5Tz5Ub5LZM/T2hGRzv1zoI/AAAAAAAAABg/d0nLQvqq15g/s1600/2102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21088"/>
            <a:ext cx="3096344" cy="2317420"/>
          </a:xfrm>
          <a:prstGeom prst="rect">
            <a:avLst/>
          </a:prstGeom>
          <a:noFill/>
        </p:spPr>
      </p:pic>
      <p:pic>
        <p:nvPicPr>
          <p:cNvPr id="21508" name="Picture 4" descr="http://farm1.staticflickr.com/173/461068171_46cf5ead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090" y="4293096"/>
            <a:ext cx="3000333" cy="225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HARMONY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UNIT 3 COLOUR</a:t>
            </a:r>
            <a:endParaRPr lang="es-E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HARMONY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 combinación de colores determinan el efecto visual de una obra, la expresividad y el simbolismo (qué significa)</a:t>
            </a:r>
          </a:p>
          <a:p>
            <a:r>
              <a:rPr lang="es-ES" dirty="0" smtClean="0"/>
              <a:t>Armonizar es cómo combinar los colores</a:t>
            </a:r>
            <a:endParaRPr lang="es-E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Armonía de colores afines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Para que la vista vaya de manera uniforme por la obra.</a:t>
            </a:r>
          </a:p>
          <a:p>
            <a:r>
              <a:rPr lang="es-ES" dirty="0" smtClean="0"/>
              <a:t>Son colores afines o parecidos los cercanos en el círculo cromático (un cuarto de círculo).</a:t>
            </a:r>
          </a:p>
          <a:p>
            <a:r>
              <a:rPr lang="es-ES" dirty="0" smtClean="0"/>
              <a:t>Producen unidad y estabilidad.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Armonía de colores afines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http://3.bp.blogspot.com/-azgrVRY_tRw/TzzTFK9Q-qI/AAAAAAAABGI/tdV7sh8eEV8/s320/Partes%2Bde%2Buna%2Barmon%25C3%25ADa%2Bcrom%25C3%25A1tica%2B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25144"/>
            <a:ext cx="3048000" cy="1933576"/>
          </a:xfrm>
          <a:prstGeom prst="rect">
            <a:avLst/>
          </a:prstGeom>
          <a:noFill/>
        </p:spPr>
      </p:pic>
      <p:pic>
        <p:nvPicPr>
          <p:cNvPr id="1028" name="Picture 4" descr="http://4.bp.blogspot.com/-P11-kvuudLY/TzzS46DGpwI/AAAAAAAABFw/rpAks5gpPBw/s320/andywarh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171056" cy="3171056"/>
          </a:xfrm>
          <a:prstGeom prst="rect">
            <a:avLst/>
          </a:prstGeom>
          <a:noFill/>
        </p:spPr>
      </p:pic>
      <p:pic>
        <p:nvPicPr>
          <p:cNvPr id="1030" name="Picture 6" descr="http://3.bp.blogspot.com/-M8gXAEaVYIs/TzzVXM44P6I/AAAAAAAABGU/jPXkssILGYQ/s320/zz_031az3%2B%25281%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2160240" cy="3291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Armonía de colores complementarios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Para que la vista hacia unos colores, y luego hacia otros.</a:t>
            </a:r>
          </a:p>
          <a:p>
            <a:r>
              <a:rPr lang="es-ES" dirty="0" smtClean="0"/>
              <a:t>Son colores complementarios los opuestos en el círculo cromático.</a:t>
            </a:r>
          </a:p>
          <a:p>
            <a:r>
              <a:rPr lang="es-ES" dirty="0" smtClean="0"/>
              <a:t>Producen fuerza y dinamismo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Armonía de colores complementarios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http://1.bp.blogspot.com/_UHmZB7RphBk/Se9QsyV4QuI/AAAAAAAAAAs/oalO32wttGs/s400/Dibu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16467"/>
            <a:ext cx="6408712" cy="435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COLOURS OF LIGHT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Colores luz: se producen por la luz. Son los colores del cine, la TV, el monitor del ordenador…</a:t>
            </a:r>
          </a:p>
          <a:p>
            <a:r>
              <a:rPr lang="es-ES" dirty="0" smtClean="0"/>
              <a:t>Los colores primarios luz son </a:t>
            </a:r>
          </a:p>
          <a:p>
            <a:pPr>
              <a:buNone/>
            </a:pPr>
            <a:r>
              <a:rPr lang="es-ES" dirty="0" smtClean="0"/>
              <a:t>el rojo, el verde y el azul </a:t>
            </a:r>
          </a:p>
          <a:p>
            <a:pPr>
              <a:buNone/>
            </a:pPr>
            <a:r>
              <a:rPr lang="es-ES" dirty="0" smtClean="0"/>
              <a:t>(</a:t>
            </a:r>
            <a:r>
              <a:rPr lang="es-ES" dirty="0" err="1" smtClean="0"/>
              <a:t>RedGreenBlue</a:t>
            </a:r>
            <a:r>
              <a:rPr lang="es-ES" dirty="0" smtClean="0"/>
              <a:t> = RGB). </a:t>
            </a:r>
          </a:p>
          <a:p>
            <a:endParaRPr lang="es-ES" dirty="0"/>
          </a:p>
        </p:txBody>
      </p:sp>
      <p:pic>
        <p:nvPicPr>
          <p:cNvPr id="3074" name="Picture 2" descr="http://www.mobiliodevelopment.com/wp-content/uploads/2012/04/RGB-colo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068960"/>
            <a:ext cx="3024336" cy="2593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Armonía de grises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Gris no es sólo el tono gris, sino cualquier color mezclado con blanco y negro.</a:t>
            </a:r>
          </a:p>
          <a:p>
            <a:r>
              <a:rPr lang="es-ES" dirty="0" smtClean="0"/>
              <a:t>Puede ser armonía de grises afines o de grises complementarios.</a:t>
            </a:r>
            <a:endParaRPr lang="es-ES" dirty="0"/>
          </a:p>
        </p:txBody>
      </p:sp>
      <p:pic>
        <p:nvPicPr>
          <p:cNvPr id="20482" name="Picture 2" descr="http://1.bp.blogspot.com/_LV_SU9bwKhY/TQqd8JwSOBI/AAAAAAAAAn8/KEc9H7x4qt0/s1600/Caleta+Vald%25C3%25A9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17032"/>
            <a:ext cx="5472608" cy="2947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COLOURS OF LIGHT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Los colores secundarios luz son la mezcla de dos primarios y son el violeta, el amarillo y el cian.</a:t>
            </a:r>
          </a:p>
          <a:p>
            <a:r>
              <a:rPr lang="es-ES" dirty="0" smtClean="0"/>
              <a:t>La mezcla de los colores</a:t>
            </a:r>
          </a:p>
          <a:p>
            <a:pPr>
              <a:buNone/>
            </a:pPr>
            <a:r>
              <a:rPr lang="es-ES" dirty="0" smtClean="0"/>
              <a:t> luz es una mezcla ADITIVA</a:t>
            </a:r>
          </a:p>
          <a:p>
            <a:pPr>
              <a:buNone/>
            </a:pPr>
            <a:r>
              <a:rPr lang="es-ES" dirty="0" smtClean="0"/>
              <a:t> cada color añade </a:t>
            </a:r>
            <a:r>
              <a:rPr lang="es-ES" dirty="0" err="1" smtClean="0"/>
              <a:t>lumino</a:t>
            </a:r>
            <a:r>
              <a:rPr lang="es-ES" dirty="0" smtClean="0"/>
              <a:t>-</a:t>
            </a:r>
          </a:p>
          <a:p>
            <a:pPr>
              <a:buNone/>
            </a:pPr>
            <a:r>
              <a:rPr lang="es-ES" dirty="0" err="1" smtClean="0"/>
              <a:t>sidad</a:t>
            </a:r>
            <a:r>
              <a:rPr lang="es-ES" dirty="0" smtClean="0"/>
              <a:t>, así que la mezcla de</a:t>
            </a:r>
          </a:p>
          <a:p>
            <a:pPr>
              <a:buNone/>
            </a:pPr>
            <a:r>
              <a:rPr lang="es-ES" dirty="0" smtClean="0"/>
              <a:t> todos es el blanco. </a:t>
            </a:r>
          </a:p>
          <a:p>
            <a:endParaRPr lang="es-ES" dirty="0"/>
          </a:p>
        </p:txBody>
      </p:sp>
      <p:pic>
        <p:nvPicPr>
          <p:cNvPr id="4" name="3 Marcador de contenido" descr="MEZCLA ADITI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3256" y="2852936"/>
            <a:ext cx="3849283" cy="3665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PIGMENT COLOURS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Colores pigmento: se producen por el reflejo de la luz sobre las superficies. Son los colores con los que pintamos.</a:t>
            </a:r>
          </a:p>
          <a:p>
            <a:r>
              <a:rPr lang="es-ES" dirty="0" smtClean="0"/>
              <a:t>Los colores primarios pigmento son el amarillo, el azul cian y el magenta. </a:t>
            </a:r>
          </a:p>
          <a:p>
            <a:r>
              <a:rPr lang="en-US" dirty="0" smtClean="0"/>
              <a:t>Primary </a:t>
            </a:r>
            <a:r>
              <a:rPr lang="en-US" dirty="0" err="1" smtClean="0"/>
              <a:t>colours</a:t>
            </a:r>
            <a:r>
              <a:rPr lang="en-US" dirty="0" smtClean="0"/>
              <a:t>: Yellow, cyan and magenta.</a:t>
            </a:r>
            <a:endParaRPr lang="es-ES" dirty="0" smtClean="0"/>
          </a:p>
          <a:p>
            <a:r>
              <a:rPr lang="es-ES" dirty="0" smtClean="0"/>
              <a:t>Los colores pigmento secundarios son el verde, el rojo y el violeta.</a:t>
            </a:r>
            <a:r>
              <a:rPr lang="en-US" dirty="0" smtClean="0"/>
              <a:t> </a:t>
            </a:r>
          </a:p>
          <a:p>
            <a:r>
              <a:rPr lang="en-US" dirty="0" smtClean="0"/>
              <a:t> Secondary </a:t>
            </a:r>
            <a:r>
              <a:rPr lang="en-US" dirty="0" err="1" smtClean="0"/>
              <a:t>colours</a:t>
            </a:r>
            <a:r>
              <a:rPr lang="en-US" dirty="0" smtClean="0"/>
              <a:t>:</a:t>
            </a:r>
            <a:endParaRPr lang="es-ES" dirty="0" smtClean="0"/>
          </a:p>
          <a:p>
            <a:pPr lvl="1"/>
            <a:r>
              <a:rPr lang="es-ES" dirty="0" smtClean="0"/>
              <a:t>o Green = </a:t>
            </a:r>
            <a:r>
              <a:rPr lang="es-ES" dirty="0" err="1" smtClean="0"/>
              <a:t>yellow</a:t>
            </a:r>
            <a:r>
              <a:rPr lang="es-ES" dirty="0" smtClean="0"/>
              <a:t> + </a:t>
            </a:r>
            <a:r>
              <a:rPr lang="es-ES" dirty="0" err="1" smtClean="0"/>
              <a:t>cyan</a:t>
            </a:r>
            <a:endParaRPr lang="es-ES" dirty="0" smtClean="0"/>
          </a:p>
          <a:p>
            <a:pPr lvl="1"/>
            <a:r>
              <a:rPr lang="es-ES" dirty="0" smtClean="0"/>
              <a:t>o Red = </a:t>
            </a:r>
            <a:r>
              <a:rPr lang="es-ES" dirty="0" err="1" smtClean="0"/>
              <a:t>yellow</a:t>
            </a:r>
            <a:r>
              <a:rPr lang="es-ES" dirty="0" smtClean="0"/>
              <a:t> + magenta</a:t>
            </a:r>
          </a:p>
          <a:p>
            <a:pPr lvl="1"/>
            <a:r>
              <a:rPr lang="es-ES" dirty="0" smtClean="0"/>
              <a:t>o </a:t>
            </a:r>
            <a:r>
              <a:rPr lang="es-ES" dirty="0" err="1" smtClean="0"/>
              <a:t>Violet</a:t>
            </a:r>
            <a:r>
              <a:rPr lang="es-ES" dirty="0" smtClean="0"/>
              <a:t> = magenta + </a:t>
            </a:r>
            <a:r>
              <a:rPr lang="es-ES" dirty="0" err="1" smtClean="0"/>
              <a:t>cyan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PIGMENT COLOURS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 mezcla de los colores pigmento es SUSTRACTIVA, ya que cada color resta luminosidad. El color obtenido es el negro (o parecido). </a:t>
            </a:r>
          </a:p>
          <a:p>
            <a:endParaRPr lang="es-ES" dirty="0"/>
          </a:p>
        </p:txBody>
      </p:sp>
      <p:pic>
        <p:nvPicPr>
          <p:cNvPr id="4" name="3 Imagen" descr="MEZCLA SUSTRACT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284984"/>
            <a:ext cx="3312368" cy="3371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COLOUR WHEEL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Es un esquema para ordenar los colores primarios y secundarios y facilitar su comprensión visual. </a:t>
            </a:r>
            <a:endParaRPr lang="es-ES" dirty="0"/>
          </a:p>
        </p:txBody>
      </p:sp>
      <p:pic>
        <p:nvPicPr>
          <p:cNvPr id="4" name="3 Marcador de contenido" descr="COLORES PRIMARIOS Y SECUNDARI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780928"/>
            <a:ext cx="3528392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COLOUR WHEEL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438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</TotalTime>
  <Words>956</Words>
  <Application>Microsoft Office PowerPoint</Application>
  <PresentationFormat>Presentación en pantalla (4:3)</PresentationFormat>
  <Paragraphs>119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Equidad</vt:lpstr>
      <vt:lpstr>UNIT 3 COLOUR</vt:lpstr>
      <vt:lpstr>WHAT’S COLOUR?</vt:lpstr>
      <vt:lpstr>COLOUR</vt:lpstr>
      <vt:lpstr>COLOURS OF LIGHT</vt:lpstr>
      <vt:lpstr>COLOURS OF LIGHT</vt:lpstr>
      <vt:lpstr>PIGMENT COLOURS</vt:lpstr>
      <vt:lpstr>PIGMENT COLOURS</vt:lpstr>
      <vt:lpstr>COLOUR WHEEL</vt:lpstr>
      <vt:lpstr>COLOUR WHEEL</vt:lpstr>
      <vt:lpstr>COMPLEMENTARY COLOURS</vt:lpstr>
      <vt:lpstr>UNIT 3 COLOUR</vt:lpstr>
      <vt:lpstr>PROPERTIES OF COLOUR</vt:lpstr>
      <vt:lpstr>PROPERTIES OF COLOUR</vt:lpstr>
      <vt:lpstr>PROPERTIES OF COLOUR</vt:lpstr>
      <vt:lpstr>PROPERTIES OF COLOUR</vt:lpstr>
      <vt:lpstr>PERCEPTION</vt:lpstr>
      <vt:lpstr>PERCEPTION</vt:lpstr>
      <vt:lpstr>PERCEPTION</vt:lpstr>
      <vt:lpstr>YELLOW</vt:lpstr>
      <vt:lpstr>ORANGE</vt:lpstr>
      <vt:lpstr>RED</vt:lpstr>
      <vt:lpstr>GREEN</vt:lpstr>
      <vt:lpstr>BLUE</vt:lpstr>
      <vt:lpstr>VIOLET</vt:lpstr>
      <vt:lpstr>UNIT 3 COLOUR</vt:lpstr>
      <vt:lpstr>GAMAS CROMÁTICAS </vt:lpstr>
      <vt:lpstr>GAMAS CROMÁTICAS: Según la posición en el círculo cromático</vt:lpstr>
      <vt:lpstr> Cool colour range: Gama fría</vt:lpstr>
      <vt:lpstr> Cool colour range: Picasso y Van Gogh</vt:lpstr>
      <vt:lpstr> Warm colour range: Gama cálida</vt:lpstr>
      <vt:lpstr> Warm colour range: Van Gogh y Monet</vt:lpstr>
      <vt:lpstr>Achromatic or colourless colour rang: Gama acromática</vt:lpstr>
      <vt:lpstr>Policromía / monocromía</vt:lpstr>
      <vt:lpstr>UNIT 3 COLOUR</vt:lpstr>
      <vt:lpstr>HARMONY</vt:lpstr>
      <vt:lpstr>Armonía de colores afines</vt:lpstr>
      <vt:lpstr>Armonía de colores afines</vt:lpstr>
      <vt:lpstr>Armonía de colores complementarios</vt:lpstr>
      <vt:lpstr>Armonía de colores complementarios</vt:lpstr>
      <vt:lpstr>Armonía de grises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3.- EL COLOR</dc:title>
  <dc:creator>Alumnos</dc:creator>
  <cp:lastModifiedBy>Rosa</cp:lastModifiedBy>
  <cp:revision>16</cp:revision>
  <dcterms:created xsi:type="dcterms:W3CDTF">2011-10-06T07:48:13Z</dcterms:created>
  <dcterms:modified xsi:type="dcterms:W3CDTF">2013-08-12T09:55:49Z</dcterms:modified>
</cp:coreProperties>
</file>