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Amatic SC"/>
      <p:regular r:id="rId30"/>
      <p:bold r:id="rId31"/>
    </p:embeddedFont>
    <p:embeddedFont>
      <p:font typeface="Source Code Pro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maticSC-bold.fntdata"/><Relationship Id="rId30" Type="http://schemas.openxmlformats.org/officeDocument/2006/relationships/font" Target="fonts/AmaticSC-regular.fntdata"/><Relationship Id="rId11" Type="http://schemas.openxmlformats.org/officeDocument/2006/relationships/slide" Target="slides/slide6.xml"/><Relationship Id="rId33" Type="http://schemas.openxmlformats.org/officeDocument/2006/relationships/font" Target="fonts/SourceCodePro-bold.fntdata"/><Relationship Id="rId10" Type="http://schemas.openxmlformats.org/officeDocument/2006/relationships/slide" Target="slides/slide5.xml"/><Relationship Id="rId32" Type="http://schemas.openxmlformats.org/officeDocument/2006/relationships/font" Target="fonts/SourceCodePro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55bf4710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55bf4710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545a75ca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5545a75ca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545a75ca7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545a75ca7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545a75ca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545a75ca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545a75ca7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545a75ca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545a75ca7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545a75ca7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545a75ca7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545a75ca7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54badb48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54badb48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545a75ca7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545a75ca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545a75ca7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545a75ca7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58961ffc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58961ffc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58961ffc1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58961ffc1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616a72f5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616a72f5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616a72f5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5616a72f5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58961ffc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58961ffc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93429f4dc48a0c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93429f4dc48a0c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4b1ba7a04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4b1ba7a0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58961ffc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58961ffc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58961ffc1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58961ffc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8961ffc1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8961ffc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4b1ba7a04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4b1ba7a04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4b1ba7a04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4b1ba7a04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4b1ba7a04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4b1ba7a0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youtube.com/watch?v=VmLhsACnKtU" TargetMode="External"/><Relationship Id="rId4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youtube.com/watch?v=VmLhsACnKtU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youtube.com/watch?v=VmLhsACnKtU" TargetMode="External"/><Relationship Id="rId4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4850" y="-215950"/>
            <a:ext cx="9820975" cy="60421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type="ctrTitle"/>
          </p:nvPr>
        </p:nvSpPr>
        <p:spPr>
          <a:xfrm>
            <a:off x="2741350" y="2028600"/>
            <a:ext cx="3311100" cy="1215000"/>
          </a:xfrm>
          <a:prstGeom prst="rect">
            <a:avLst/>
          </a:prstGeom>
          <a:solidFill>
            <a:srgbClr val="CC000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cómic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type="title"/>
          </p:nvPr>
        </p:nvSpPr>
        <p:spPr>
          <a:xfrm>
            <a:off x="311700" y="-119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elementos del cómic     onomatopeyas/onomatopoeia</a:t>
            </a:r>
            <a:endParaRPr/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563" y="966525"/>
            <a:ext cx="5944886" cy="404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title"/>
          </p:nvPr>
        </p:nvSpPr>
        <p:spPr>
          <a:xfrm>
            <a:off x="311700" y="-119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elementos del cómic        líneas cinéticas/speed lines</a:t>
            </a:r>
            <a:endParaRPr/>
          </a:p>
        </p:txBody>
      </p:sp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213" y="1055300"/>
            <a:ext cx="7763575" cy="371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4850" y="-215950"/>
            <a:ext cx="9820975" cy="604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4"/>
          <p:cNvSpPr txBox="1"/>
          <p:nvPr>
            <p:ph type="ctrTitle"/>
          </p:nvPr>
        </p:nvSpPr>
        <p:spPr>
          <a:xfrm>
            <a:off x="1410175" y="1556525"/>
            <a:ext cx="6009000" cy="1602300"/>
          </a:xfrm>
          <a:prstGeom prst="rect">
            <a:avLst/>
          </a:prstGeom>
          <a:solidFill>
            <a:srgbClr val="CC000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encuadres y planos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/>
          <p:nvPr>
            <p:ph type="title"/>
          </p:nvPr>
        </p:nvSpPr>
        <p:spPr>
          <a:xfrm>
            <a:off x="311700" y="-881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tipos de</a:t>
            </a:r>
            <a:r>
              <a:rPr lang="es" sz="3600"/>
              <a:t> planos</a:t>
            </a:r>
            <a:endParaRPr sz="3600"/>
          </a:p>
        </p:txBody>
      </p:sp>
      <p:sp>
        <p:nvSpPr>
          <p:cNvPr id="132" name="Google Shape;132;p25"/>
          <p:cNvSpPr txBox="1"/>
          <p:nvPr>
            <p:ph type="title"/>
          </p:nvPr>
        </p:nvSpPr>
        <p:spPr>
          <a:xfrm>
            <a:off x="464100" y="458422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                        detalle                                                               primerísimo primer plano</a:t>
            </a:r>
            <a:endParaRPr sz="2400"/>
          </a:p>
        </p:txBody>
      </p:sp>
      <p:pic>
        <p:nvPicPr>
          <p:cNvPr id="133" name="Google Shape;1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0403" y="789050"/>
            <a:ext cx="3788097" cy="3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75" y="800855"/>
            <a:ext cx="4343325" cy="3485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title"/>
          </p:nvPr>
        </p:nvSpPr>
        <p:spPr>
          <a:xfrm>
            <a:off x="311700" y="-881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tipos de </a:t>
            </a:r>
            <a:r>
              <a:rPr lang="es" sz="3600"/>
              <a:t>planos</a:t>
            </a:r>
            <a:endParaRPr sz="3600"/>
          </a:p>
        </p:txBody>
      </p:sp>
      <p:sp>
        <p:nvSpPr>
          <p:cNvPr id="140" name="Google Shape;140;p26"/>
          <p:cNvSpPr txBox="1"/>
          <p:nvPr>
            <p:ph type="title"/>
          </p:nvPr>
        </p:nvSpPr>
        <p:spPr>
          <a:xfrm>
            <a:off x="235500" y="458422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                        primer plano                                                                  plano medio</a:t>
            </a:r>
            <a:endParaRPr sz="2400"/>
          </a:p>
        </p:txBody>
      </p:sp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175" y="969950"/>
            <a:ext cx="4439400" cy="353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0550" y="885775"/>
            <a:ext cx="2352660" cy="370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>
            <p:ph type="title"/>
          </p:nvPr>
        </p:nvSpPr>
        <p:spPr>
          <a:xfrm>
            <a:off x="311700" y="-881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tipos de planos</a:t>
            </a:r>
            <a:endParaRPr sz="3600"/>
          </a:p>
        </p:txBody>
      </p:sp>
      <p:sp>
        <p:nvSpPr>
          <p:cNvPr id="148" name="Google Shape;148;p27"/>
          <p:cNvSpPr txBox="1"/>
          <p:nvPr>
            <p:ph type="title"/>
          </p:nvPr>
        </p:nvSpPr>
        <p:spPr>
          <a:xfrm>
            <a:off x="235500" y="458422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                      plano americano                                                               plano general</a:t>
            </a:r>
            <a:endParaRPr sz="2400"/>
          </a:p>
        </p:txBody>
      </p:sp>
      <p:pic>
        <p:nvPicPr>
          <p:cNvPr id="149" name="Google Shape;149;p27"/>
          <p:cNvPicPr preferRelativeResize="0"/>
          <p:nvPr/>
        </p:nvPicPr>
        <p:blipFill rotWithShape="1">
          <a:blip r:embed="rId3">
            <a:alphaModFix/>
          </a:blip>
          <a:srcRect b="0" l="0" r="0" t="8800"/>
          <a:stretch/>
        </p:blipFill>
        <p:spPr>
          <a:xfrm>
            <a:off x="905125" y="631250"/>
            <a:ext cx="2833325" cy="388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1700" y="556938"/>
            <a:ext cx="3109325" cy="402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>
            <p:ph type="title"/>
          </p:nvPr>
        </p:nvSpPr>
        <p:spPr>
          <a:xfrm>
            <a:off x="311700" y="-881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tipos de</a:t>
            </a:r>
            <a:r>
              <a:rPr lang="es" sz="3600"/>
              <a:t> planos</a:t>
            </a:r>
            <a:endParaRPr sz="3600"/>
          </a:p>
        </p:txBody>
      </p:sp>
      <p:sp>
        <p:nvSpPr>
          <p:cNvPr id="156" name="Google Shape;156;p28"/>
          <p:cNvSpPr txBox="1"/>
          <p:nvPr>
            <p:ph type="title"/>
          </p:nvPr>
        </p:nvSpPr>
        <p:spPr>
          <a:xfrm>
            <a:off x="464100" y="466042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                                                             </a:t>
            </a:r>
            <a:r>
              <a:rPr lang="es" sz="2400"/>
              <a:t>plano general</a:t>
            </a:r>
            <a:endParaRPr sz="2400"/>
          </a:p>
        </p:txBody>
      </p:sp>
      <p:pic>
        <p:nvPicPr>
          <p:cNvPr id="157" name="Google Shape;1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163" y="644000"/>
            <a:ext cx="7117275" cy="400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>
            <p:ph type="title"/>
          </p:nvPr>
        </p:nvSpPr>
        <p:spPr>
          <a:xfrm>
            <a:off x="311700" y="642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tipos de planos</a:t>
            </a:r>
            <a:endParaRPr sz="3600"/>
          </a:p>
        </p:txBody>
      </p:sp>
      <p:sp>
        <p:nvSpPr>
          <p:cNvPr id="163" name="Google Shape;163;p29"/>
          <p:cNvSpPr txBox="1"/>
          <p:nvPr>
            <p:ph type="title"/>
          </p:nvPr>
        </p:nvSpPr>
        <p:spPr>
          <a:xfrm>
            <a:off x="616500" y="466042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                                                                objetual</a:t>
            </a:r>
            <a:endParaRPr sz="2400"/>
          </a:p>
        </p:txBody>
      </p:sp>
      <p:pic>
        <p:nvPicPr>
          <p:cNvPr id="164" name="Google Shape;164;p29"/>
          <p:cNvPicPr preferRelativeResize="0"/>
          <p:nvPr/>
        </p:nvPicPr>
        <p:blipFill rotWithShape="1">
          <a:blip r:embed="rId3">
            <a:alphaModFix/>
          </a:blip>
          <a:srcRect b="71823" l="0" r="0" t="0"/>
          <a:stretch/>
        </p:blipFill>
        <p:spPr>
          <a:xfrm>
            <a:off x="387900" y="851775"/>
            <a:ext cx="8428476" cy="365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/>
          <p:nvPr>
            <p:ph type="title"/>
          </p:nvPr>
        </p:nvSpPr>
        <p:spPr>
          <a:xfrm>
            <a:off x="311700" y="-881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angulación</a:t>
            </a:r>
            <a:endParaRPr sz="3600"/>
          </a:p>
        </p:txBody>
      </p:sp>
      <p:sp>
        <p:nvSpPr>
          <p:cNvPr id="170" name="Google Shape;170;p30"/>
          <p:cNvSpPr txBox="1"/>
          <p:nvPr>
            <p:ph type="title"/>
          </p:nvPr>
        </p:nvSpPr>
        <p:spPr>
          <a:xfrm>
            <a:off x="464100" y="466042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                                                                     picado</a:t>
            </a:r>
            <a:endParaRPr sz="2400"/>
          </a:p>
        </p:txBody>
      </p:sp>
      <p:pic>
        <p:nvPicPr>
          <p:cNvPr id="171" name="Google Shape;17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975" y="865250"/>
            <a:ext cx="2379947" cy="364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0725" y="824225"/>
            <a:ext cx="4610518" cy="364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type="title"/>
          </p:nvPr>
        </p:nvSpPr>
        <p:spPr>
          <a:xfrm>
            <a:off x="311700" y="-881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angulación</a:t>
            </a:r>
            <a:endParaRPr sz="3600"/>
          </a:p>
        </p:txBody>
      </p:sp>
      <p:sp>
        <p:nvSpPr>
          <p:cNvPr id="178" name="Google Shape;178;p31"/>
          <p:cNvSpPr txBox="1"/>
          <p:nvPr>
            <p:ph type="title"/>
          </p:nvPr>
        </p:nvSpPr>
        <p:spPr>
          <a:xfrm>
            <a:off x="464100" y="466042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                                                                contrapicado</a:t>
            </a:r>
            <a:endParaRPr sz="2400"/>
          </a:p>
        </p:txBody>
      </p:sp>
      <p:pic>
        <p:nvPicPr>
          <p:cNvPr id="179" name="Google Shape;1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865250"/>
            <a:ext cx="7131045" cy="364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867042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7539625" y="1329325"/>
            <a:ext cx="1367400" cy="31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CÓMIC CLÁSICO</a:t>
            </a:r>
            <a:endParaRPr b="1" sz="42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imagen</a:t>
            </a:r>
            <a:endParaRPr b="1" sz="24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+</a:t>
            </a:r>
            <a:endParaRPr b="1" sz="24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mensaje verbal</a:t>
            </a:r>
            <a:endParaRPr b="1" sz="24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>
            <a:hlinkClick r:id="rId3"/>
          </p:cNvPr>
          <p:cNvSpPr txBox="1"/>
          <p:nvPr>
            <p:ph type="title"/>
          </p:nvPr>
        </p:nvSpPr>
        <p:spPr>
          <a:xfrm>
            <a:off x="311700" y="-119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storyboard // guión técnico</a:t>
            </a:r>
            <a:endParaRPr sz="3600"/>
          </a:p>
        </p:txBody>
      </p:sp>
      <p:pic>
        <p:nvPicPr>
          <p:cNvPr id="185" name="Google Shape;18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8500" y="827600"/>
            <a:ext cx="6178477" cy="412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>
            <a:hlinkClick r:id="rId3"/>
          </p:cNvPr>
          <p:cNvSpPr txBox="1"/>
          <p:nvPr>
            <p:ph type="title"/>
          </p:nvPr>
        </p:nvSpPr>
        <p:spPr>
          <a:xfrm>
            <a:off x="311700" y="-119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storyboard // guión técnico</a:t>
            </a:r>
            <a:endParaRPr sz="3600"/>
          </a:p>
        </p:txBody>
      </p:sp>
      <p:pic>
        <p:nvPicPr>
          <p:cNvPr id="191" name="Google Shape;19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325" y="528075"/>
            <a:ext cx="3410400" cy="441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0575" y="1093850"/>
            <a:ext cx="4577575" cy="3584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>
            <a:hlinkClick r:id="rId3"/>
          </p:cNvPr>
          <p:cNvSpPr txBox="1"/>
          <p:nvPr>
            <p:ph type="title"/>
          </p:nvPr>
        </p:nvSpPr>
        <p:spPr>
          <a:xfrm>
            <a:off x="311700" y="-119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storyboard // guión técnico</a:t>
            </a:r>
            <a:endParaRPr sz="3600"/>
          </a:p>
        </p:txBody>
      </p:sp>
      <p:pic>
        <p:nvPicPr>
          <p:cNvPr id="198" name="Google Shape;198;p34"/>
          <p:cNvPicPr preferRelativeResize="0"/>
          <p:nvPr/>
        </p:nvPicPr>
        <p:blipFill rotWithShape="1">
          <a:blip r:embed="rId4">
            <a:alphaModFix/>
          </a:blip>
          <a:srcRect b="6794" l="0" r="0" t="0"/>
          <a:stretch/>
        </p:blipFill>
        <p:spPr>
          <a:xfrm>
            <a:off x="1670600" y="722225"/>
            <a:ext cx="6007025" cy="413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fases del proceso - POR PAREJAS</a:t>
            </a:r>
            <a:endParaRPr/>
          </a:p>
        </p:txBody>
      </p:sp>
      <p:sp>
        <p:nvSpPr>
          <p:cNvPr id="204" name="Google Shape;204;p35"/>
          <p:cNvSpPr txBox="1"/>
          <p:nvPr>
            <p:ph idx="1" type="body"/>
          </p:nvPr>
        </p:nvSpPr>
        <p:spPr>
          <a:xfrm>
            <a:off x="311700" y="1228675"/>
            <a:ext cx="8520600" cy="37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CREACIÓN</a:t>
            </a:r>
            <a:r>
              <a:rPr lang="es" sz="1600"/>
              <a:t> DE LA HISTORIA 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s" sz="1600"/>
              <a:t>Escribir una sinopsis(resumen)de la historia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s" sz="1600"/>
              <a:t>Redactar el guión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s" sz="1600">
                <a:solidFill>
                  <a:srgbClr val="FF0000"/>
                </a:solidFill>
              </a:rPr>
              <a:t>Temática libre</a:t>
            </a:r>
            <a:endParaRPr sz="1600">
              <a:solidFill>
                <a:srgbClr val="FF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STORYBOARD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s" sz="1600"/>
              <a:t>Guión técnico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s" sz="1600"/>
              <a:t>Bocetos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s" sz="1600"/>
              <a:t>Que aparezcan al menos </a:t>
            </a:r>
            <a:r>
              <a:rPr lang="es" sz="1600">
                <a:solidFill>
                  <a:srgbClr val="FF0000"/>
                </a:solidFill>
              </a:rPr>
              <a:t>tres tipos de planos</a:t>
            </a:r>
            <a:endParaRPr sz="1600">
              <a:solidFill>
                <a:srgbClr val="FF00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s" sz="1600"/>
              <a:t>El </a:t>
            </a:r>
            <a:r>
              <a:rPr lang="es" sz="1600">
                <a:solidFill>
                  <a:srgbClr val="FF0000"/>
                </a:solidFill>
              </a:rPr>
              <a:t>título</a:t>
            </a:r>
            <a:r>
              <a:rPr lang="es" sz="1600"/>
              <a:t> del cómic debe aparecer al principio</a:t>
            </a:r>
            <a:endParaRPr sz="1600">
              <a:solidFill>
                <a:srgbClr val="FF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CÓMIC DEFINITIVO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s" sz="1600"/>
              <a:t>Formato A3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s" sz="1600"/>
              <a:t>Materiales: lápiz y rotuladores</a:t>
            </a:r>
            <a:endParaRPr sz="1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MATERIALES</a:t>
            </a:r>
            <a:endParaRPr/>
          </a:p>
        </p:txBody>
      </p:sp>
      <p:sp>
        <p:nvSpPr>
          <p:cNvPr id="210" name="Google Shape;210;p36"/>
          <p:cNvSpPr txBox="1"/>
          <p:nvPr>
            <p:ph idx="1" type="body"/>
          </p:nvPr>
        </p:nvSpPr>
        <p:spPr>
          <a:xfrm>
            <a:off x="311700" y="180329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LÁPICES GRAFITO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LÁPICES DE COLORES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BLOC DE DIBUJO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ROTULADORES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UNA CARTULINA A3 </a:t>
            </a:r>
            <a:r>
              <a:rPr lang="es">
                <a:solidFill>
                  <a:schemeClr val="accent5"/>
                </a:solidFill>
              </a:rPr>
              <a:t>POR CADA PAREJA</a:t>
            </a:r>
            <a:endParaRPr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6372925" y="64250"/>
            <a:ext cx="2771100" cy="39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elementos del cómic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portada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cover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450" y="0"/>
            <a:ext cx="344396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6525325" y="978650"/>
            <a:ext cx="2771100" cy="39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elementos del cómic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página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full page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450" y="164025"/>
            <a:ext cx="3261962" cy="490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9500" y="120113"/>
            <a:ext cx="3353300" cy="490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6525325" y="978650"/>
            <a:ext cx="2771100" cy="39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elementos del cómic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página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225" y="0"/>
            <a:ext cx="354046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6525325" y="978650"/>
            <a:ext cx="2771100" cy="39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elementos del cómic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página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001" y="0"/>
            <a:ext cx="330416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311700" y="642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elementos del cómic                               viñeta/frame</a:t>
            </a:r>
            <a:endParaRPr/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093850"/>
            <a:ext cx="8839200" cy="364617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199800" y="1140675"/>
            <a:ext cx="4152300" cy="3525300"/>
          </a:xfrm>
          <a:prstGeom prst="rect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9"/>
          <p:cNvSpPr/>
          <p:nvPr/>
        </p:nvSpPr>
        <p:spPr>
          <a:xfrm>
            <a:off x="4572000" y="1185375"/>
            <a:ext cx="4495800" cy="3525300"/>
          </a:xfrm>
          <a:prstGeom prst="rect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311700" y="-119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elementos del cómic                          globos/balloons</a:t>
            </a:r>
            <a:endParaRPr/>
          </a:p>
        </p:txBody>
      </p:sp>
      <p:pic>
        <p:nvPicPr>
          <p:cNvPr id="102" name="Google Shape;102;p20"/>
          <p:cNvPicPr preferRelativeResize="0"/>
          <p:nvPr/>
        </p:nvPicPr>
        <p:blipFill rotWithShape="1">
          <a:blip r:embed="rId3">
            <a:alphaModFix/>
          </a:blip>
          <a:srcRect b="0" l="0" r="0" t="5517"/>
          <a:stretch/>
        </p:blipFill>
        <p:spPr>
          <a:xfrm>
            <a:off x="1043100" y="789050"/>
            <a:ext cx="6561099" cy="465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-119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elementos del cómic                        dibujos/drawings</a:t>
            </a:r>
            <a:endParaRPr/>
          </a:p>
        </p:txBody>
      </p:sp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941450"/>
            <a:ext cx="7199376" cy="404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