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78" r:id="rId13"/>
    <p:sldId id="266" r:id="rId14"/>
    <p:sldId id="279" r:id="rId15"/>
    <p:sldId id="267" r:id="rId16"/>
    <p:sldId id="268" r:id="rId17"/>
    <p:sldId id="280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DBCC86-B2B5-494B-ADB2-BA605825C4B6}" type="datetimeFigureOut">
              <a:rPr lang="es-ES" smtClean="0"/>
              <a:pPr/>
              <a:t>18/05/2015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1FD0F4-485B-4AAE-9541-8286782081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Fotograf%C3%ADa" TargetMode="External"/><Relationship Id="rId13" Type="http://schemas.openxmlformats.org/officeDocument/2006/relationships/hyperlink" Target="http://es.wikipedia.org/wiki/Raz%C3%B3n_%C3%A1urea" TargetMode="External"/><Relationship Id="rId18" Type="http://schemas.openxmlformats.org/officeDocument/2006/relationships/hyperlink" Target="http://es.wikipedia.org/wiki/Cuadril%C3%B3bulo" TargetMode="External"/><Relationship Id="rId3" Type="http://schemas.openxmlformats.org/officeDocument/2006/relationships/hyperlink" Target="http://es.wikipedia.org/wiki/Obra_de_arte" TargetMode="External"/><Relationship Id="rId7" Type="http://schemas.openxmlformats.org/officeDocument/2006/relationships/hyperlink" Target="http://es.wikipedia.org/wiki/Grabado" TargetMode="External"/><Relationship Id="rId12" Type="http://schemas.openxmlformats.org/officeDocument/2006/relationships/hyperlink" Target="http://es.wikipedia.org/wiki/Orientaci%C3%B3n" TargetMode="External"/><Relationship Id="rId17" Type="http://schemas.openxmlformats.org/officeDocument/2006/relationships/hyperlink" Target="http://es.wikipedia.org/wiki/El%C3%ADptico" TargetMode="External"/><Relationship Id="rId2" Type="http://schemas.openxmlformats.org/officeDocument/2006/relationships/hyperlink" Target="http://es.wikipedia.org/wiki/Dimensiones" TargetMode="External"/><Relationship Id="rId16" Type="http://schemas.openxmlformats.org/officeDocument/2006/relationships/hyperlink" Target="http://es.wikipedia.org/wiki/Ton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Dibujo" TargetMode="External"/><Relationship Id="rId11" Type="http://schemas.openxmlformats.org/officeDocument/2006/relationships/hyperlink" Target="http://es.wikipedia.org/wiki/Proporciones" TargetMode="External"/><Relationship Id="rId5" Type="http://schemas.openxmlformats.org/officeDocument/2006/relationships/hyperlink" Target="http://es.wikipedia.org/wiki/Pintura" TargetMode="External"/><Relationship Id="rId15" Type="http://schemas.openxmlformats.org/officeDocument/2006/relationships/hyperlink" Target="http://es.wikipedia.org/wiki/Circular" TargetMode="External"/><Relationship Id="rId10" Type="http://schemas.openxmlformats.org/officeDocument/2006/relationships/hyperlink" Target="http://es.wikipedia.org/wiki/Composici%C3%B3n_(artes_visuales)" TargetMode="External"/><Relationship Id="rId4" Type="http://schemas.openxmlformats.org/officeDocument/2006/relationships/hyperlink" Target="http://es.wikipedia.org/wiki/Escultura" TargetMode="External"/><Relationship Id="rId9" Type="http://schemas.openxmlformats.org/officeDocument/2006/relationships/hyperlink" Target="http://es.wikipedia.org/wiki/Encuadre" TargetMode="External"/><Relationship Id="rId14" Type="http://schemas.openxmlformats.org/officeDocument/2006/relationships/hyperlink" Target="http://es.wikipedia.org/wiki/Cuadrado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2º ESO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TERCER TRIMESTRE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es-ES" dirty="0" smtClean="0"/>
              <a:t>EXERCISE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329642" cy="4697427"/>
          </a:xfrm>
        </p:spPr>
        <p:txBody>
          <a:bodyPr/>
          <a:lstStyle/>
          <a:p>
            <a:pPr>
              <a:buNone/>
            </a:pPr>
            <a:r>
              <a:rPr lang="es-ES" dirty="0" err="1" smtClean="0"/>
              <a:t>Choose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paintings</a:t>
            </a:r>
            <a:r>
              <a:rPr lang="es-ES" dirty="0" smtClean="0"/>
              <a:t> and </a:t>
            </a:r>
            <a:r>
              <a:rPr lang="es-ES" dirty="0" err="1" smtClean="0"/>
              <a:t>copy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in a </a:t>
            </a:r>
            <a:r>
              <a:rPr lang="es-ES" dirty="0" err="1" smtClean="0"/>
              <a:t>squared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circular </a:t>
            </a:r>
            <a:r>
              <a:rPr lang="es-ES" dirty="0" err="1" smtClean="0"/>
              <a:t>format</a:t>
            </a:r>
            <a:r>
              <a:rPr lang="es-ES" dirty="0" smtClean="0"/>
              <a:t>/ </a:t>
            </a:r>
            <a:r>
              <a:rPr lang="es-ES" i="1" dirty="0" smtClean="0"/>
              <a:t>Elige una de estas pinturas y cópiala en formato cuadrado o circular </a:t>
            </a:r>
            <a:endParaRPr lang="es-ES" i="1" dirty="0"/>
          </a:p>
        </p:txBody>
      </p:sp>
      <p:pic>
        <p:nvPicPr>
          <p:cNvPr id="4" name="3 Imagen" descr="https://bowiestie.files.wordpress.com/2010/03/bildschirmfoto-2010-03-14-um-03-00-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71942"/>
            <a:ext cx="3571900" cy="20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://static.guim.co.uk/sys-images/Guardian/Pix/pictures/2013/9/5/1378368488698/Van-Gogh-Six-Sunflowers-1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14620"/>
            <a:ext cx="2825271" cy="3947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COMPOSITION/ Esquema compositivo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Compositional</a:t>
            </a:r>
            <a:r>
              <a:rPr lang="es-ES" dirty="0" smtClean="0"/>
              <a:t> </a:t>
            </a:r>
            <a:r>
              <a:rPr lang="es-ES" dirty="0" err="1" smtClean="0"/>
              <a:t>distribution</a:t>
            </a:r>
            <a:r>
              <a:rPr lang="es-ES" dirty="0" smtClean="0"/>
              <a:t> in Art </a:t>
            </a:r>
            <a:r>
              <a:rPr lang="es-ES" dirty="0" err="1" smtClean="0"/>
              <a:t>refers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lines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of Art </a:t>
            </a:r>
            <a:r>
              <a:rPr lang="es-ES" dirty="0" err="1" smtClean="0"/>
              <a:t>organizes</a:t>
            </a:r>
            <a:r>
              <a:rPr lang="es-ES" dirty="0" smtClean="0"/>
              <a:t> </a:t>
            </a:r>
            <a:r>
              <a:rPr lang="es-ES" dirty="0" err="1" smtClean="0"/>
              <a:t>space</a:t>
            </a:r>
            <a:r>
              <a:rPr lang="es-ES" dirty="0" smtClean="0"/>
              <a:t> and figures.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elements</a:t>
            </a:r>
            <a:r>
              <a:rPr lang="es-ES" dirty="0" smtClean="0"/>
              <a:t>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composition</a:t>
            </a:r>
            <a:r>
              <a:rPr lang="es-ES" dirty="0" smtClean="0"/>
              <a:t>:</a:t>
            </a:r>
          </a:p>
          <a:p>
            <a:r>
              <a:rPr lang="es-ES" b="1" dirty="0" err="1" smtClean="0"/>
              <a:t>Geommetrical</a:t>
            </a:r>
            <a:r>
              <a:rPr lang="es-ES" b="1" dirty="0" smtClean="0"/>
              <a:t> </a:t>
            </a:r>
            <a:r>
              <a:rPr lang="es-ES" b="1" dirty="0" err="1" smtClean="0"/>
              <a:t>figures:</a:t>
            </a:r>
            <a:r>
              <a:rPr lang="es-ES" dirty="0" err="1" smtClean="0"/>
              <a:t>polygons</a:t>
            </a:r>
            <a:r>
              <a:rPr lang="es-ES" dirty="0" smtClean="0"/>
              <a:t>, </a:t>
            </a:r>
            <a:r>
              <a:rPr lang="es-ES" dirty="0" err="1" smtClean="0"/>
              <a:t>circles</a:t>
            </a:r>
            <a:r>
              <a:rPr lang="es-ES" dirty="0" smtClean="0"/>
              <a:t>, </a:t>
            </a:r>
            <a:r>
              <a:rPr lang="es-ES" dirty="0" err="1" smtClean="0"/>
              <a:t>ovals</a:t>
            </a:r>
            <a:r>
              <a:rPr lang="es-ES" dirty="0" smtClean="0"/>
              <a:t>, etc.</a:t>
            </a:r>
          </a:p>
          <a:p>
            <a:r>
              <a:rPr lang="es-ES" dirty="0" smtClean="0"/>
              <a:t>Inter-</a:t>
            </a:r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straight</a:t>
            </a:r>
            <a:r>
              <a:rPr lang="es-ES" dirty="0" smtClean="0"/>
              <a:t> and curve </a:t>
            </a:r>
            <a:r>
              <a:rPr lang="es-ES" b="1" dirty="0" err="1" smtClean="0"/>
              <a:t>lines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Simple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b="1" dirty="0" err="1" smtClean="0"/>
              <a:t>nets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es-ES" i="1" dirty="0" smtClean="0"/>
              <a:t>El esquema compositivo es el conjunto de líneas principales sobre el que se organizan Los espacios donde se van a situar los elementos del tema elegido. Este trazado generalmente está formado por los siguientes elementos: </a:t>
            </a:r>
          </a:p>
          <a:p>
            <a:r>
              <a:rPr lang="es-ES" b="1" i="1" dirty="0" smtClean="0"/>
              <a:t>Figuras geométricas:</a:t>
            </a:r>
            <a:r>
              <a:rPr lang="es-ES" i="1" dirty="0" smtClean="0"/>
              <a:t> polígonos, círculos, óvalos, etc.</a:t>
            </a:r>
          </a:p>
          <a:p>
            <a:r>
              <a:rPr lang="es-ES" b="1" i="1" dirty="0" smtClean="0"/>
              <a:t>Líneas rectas, curvas y quebradas </a:t>
            </a:r>
            <a:r>
              <a:rPr lang="es-ES" i="1" dirty="0" smtClean="0"/>
              <a:t>relacionadas entre sí.</a:t>
            </a:r>
          </a:p>
          <a:p>
            <a:r>
              <a:rPr lang="es-ES" b="1" i="1" dirty="0" smtClean="0"/>
              <a:t>Redes modulares </a:t>
            </a:r>
            <a:r>
              <a:rPr lang="es-ES" i="1" dirty="0" smtClean="0"/>
              <a:t>simples o complejas.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es-ES" b="1" dirty="0" smtClean="0"/>
              <a:t>Esquemas </a:t>
            </a:r>
            <a:r>
              <a:rPr lang="es-ES" b="1" dirty="0"/>
              <a:t>compositivos simples :</a:t>
            </a:r>
            <a:r>
              <a:rPr lang="es-ES" dirty="0" smtClean="0"/>
              <a:t>Los esquemas compositivos simples suelen estar formados una figura geométrica o por una o varias líneas. Observa algunos de los más usuales.</a:t>
            </a:r>
          </a:p>
          <a:p>
            <a:endParaRPr lang="es-ES" dirty="0"/>
          </a:p>
        </p:txBody>
      </p:sp>
      <p:pic>
        <p:nvPicPr>
          <p:cNvPr id="4" name="3 Imagen" descr="forma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86124"/>
            <a:ext cx="5929354" cy="24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442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SIMPLE </a:t>
            </a:r>
            <a:r>
              <a:rPr lang="es-ES" dirty="0" err="1" smtClean="0"/>
              <a:t>Composition</a:t>
            </a:r>
            <a:r>
              <a:rPr lang="es-ES" dirty="0" smtClean="0"/>
              <a:t> </a:t>
            </a:r>
            <a:r>
              <a:rPr lang="es-ES" dirty="0" err="1" smtClean="0"/>
              <a:t>usually</a:t>
            </a:r>
            <a:r>
              <a:rPr lang="es-ES" dirty="0" smtClean="0"/>
              <a:t> 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more </a:t>
            </a:r>
            <a:r>
              <a:rPr lang="es-ES" dirty="0" err="1" smtClean="0"/>
              <a:t>lines</a:t>
            </a:r>
            <a:r>
              <a:rPr lang="es-ES" dirty="0" smtClean="0"/>
              <a:t> and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geometrical</a:t>
            </a:r>
            <a:r>
              <a:rPr lang="es-ES" dirty="0" smtClean="0"/>
              <a:t> figures. </a:t>
            </a:r>
            <a:r>
              <a:rPr lang="es-ES" dirty="0" err="1" smtClean="0"/>
              <a:t>These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common</a:t>
            </a:r>
            <a:r>
              <a:rPr lang="es-ES" dirty="0" smtClean="0"/>
              <a:t>: </a:t>
            </a:r>
            <a:endParaRPr lang="es-ES" dirty="0"/>
          </a:p>
        </p:txBody>
      </p:sp>
      <p:pic>
        <p:nvPicPr>
          <p:cNvPr id="4" name="3 Imagen" descr="forma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86124"/>
            <a:ext cx="5929354" cy="24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ormat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7429500" cy="425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es-ES" b="1" dirty="0"/>
              <a:t>Esquemas compositivos compuestos :</a:t>
            </a:r>
            <a:r>
              <a:rPr lang="es-ES" dirty="0" smtClean="0"/>
              <a:t>Un esquema compositivo compuesto está formado por una combinación de dos o más esquemas simples, o bien una serie de líneas combinadas libremente.</a:t>
            </a:r>
            <a:endParaRPr lang="es-ES" dirty="0"/>
          </a:p>
        </p:txBody>
      </p:sp>
      <p:pic>
        <p:nvPicPr>
          <p:cNvPr id="18436" name="Picture 4" descr="form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823245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COMPLEX </a:t>
            </a:r>
            <a:r>
              <a:rPr lang="es-ES" dirty="0" err="1" smtClean="0"/>
              <a:t>compositions</a:t>
            </a:r>
            <a:r>
              <a:rPr lang="es-ES" dirty="0" smtClean="0"/>
              <a:t> combine simple </a:t>
            </a:r>
            <a:r>
              <a:rPr lang="es-ES" dirty="0" err="1" smtClean="0"/>
              <a:t>compositions</a:t>
            </a:r>
            <a:r>
              <a:rPr lang="es-ES" dirty="0" smtClean="0"/>
              <a:t>,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random</a:t>
            </a:r>
            <a:r>
              <a:rPr lang="es-ES" dirty="0" smtClean="0"/>
              <a:t> </a:t>
            </a:r>
            <a:r>
              <a:rPr lang="es-ES" dirty="0" err="1" smtClean="0"/>
              <a:t>lines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Picture 4" descr="form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823245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rm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576786" cy="361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SPECIFIC VOCABULARY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i="1" dirty="0" err="1" smtClean="0"/>
              <a:t>Random</a:t>
            </a:r>
            <a:r>
              <a:rPr lang="es-ES" dirty="0"/>
              <a:t>-</a:t>
            </a:r>
            <a:r>
              <a:rPr lang="es-ES" dirty="0" smtClean="0"/>
              <a:t> Aleatorio</a:t>
            </a:r>
          </a:p>
          <a:p>
            <a:pPr>
              <a:buNone/>
            </a:pPr>
            <a:r>
              <a:rPr lang="es-ES" i="1" dirty="0" smtClean="0"/>
              <a:t>Esquema</a:t>
            </a:r>
            <a:r>
              <a:rPr lang="es-ES" dirty="0" smtClean="0"/>
              <a:t>- </a:t>
            </a:r>
            <a:r>
              <a:rPr lang="es-ES" dirty="0" err="1" smtClean="0"/>
              <a:t>Scheme</a:t>
            </a:r>
            <a:r>
              <a:rPr lang="es-ES" dirty="0" smtClean="0"/>
              <a:t>, </a:t>
            </a:r>
            <a:r>
              <a:rPr lang="es-ES" dirty="0" err="1" smtClean="0"/>
              <a:t>diagram</a:t>
            </a:r>
            <a:r>
              <a:rPr lang="es-ES" dirty="0" smtClean="0"/>
              <a:t>, </a:t>
            </a:r>
            <a:r>
              <a:rPr lang="es-ES" dirty="0" err="1" smtClean="0"/>
              <a:t>outline</a:t>
            </a:r>
            <a:r>
              <a:rPr lang="es-ES" dirty="0" smtClean="0"/>
              <a:t>, sketch</a:t>
            </a:r>
          </a:p>
          <a:p>
            <a:pPr>
              <a:buNone/>
            </a:pPr>
            <a:r>
              <a:rPr lang="es-ES" i="1" dirty="0" smtClean="0"/>
              <a:t>Composición</a:t>
            </a:r>
            <a:r>
              <a:rPr lang="es-ES" dirty="0" smtClean="0"/>
              <a:t>- </a:t>
            </a:r>
            <a:r>
              <a:rPr lang="es-ES" dirty="0" err="1" smtClean="0"/>
              <a:t>Composition</a:t>
            </a:r>
            <a:endParaRPr lang="es-ES" dirty="0" smtClean="0"/>
          </a:p>
          <a:p>
            <a:pPr>
              <a:buNone/>
            </a:pPr>
            <a:r>
              <a:rPr lang="es-ES" i="1" dirty="0" smtClean="0"/>
              <a:t>Red</a:t>
            </a:r>
            <a:r>
              <a:rPr lang="es-ES" dirty="0" smtClean="0"/>
              <a:t>- Net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 smtClean="0"/>
              <a:t>FORMAT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err="1" smtClean="0"/>
              <a:t>Format</a:t>
            </a:r>
            <a:r>
              <a:rPr lang="es-ES" dirty="0" smtClean="0"/>
              <a:t> </a:t>
            </a:r>
            <a:r>
              <a:rPr lang="es-ES" dirty="0" err="1" smtClean="0"/>
              <a:t>refers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dimensions</a:t>
            </a:r>
            <a:r>
              <a:rPr lang="es-ES" dirty="0" smtClean="0"/>
              <a:t> in </a:t>
            </a:r>
            <a:r>
              <a:rPr lang="es-ES" dirty="0" err="1" smtClean="0"/>
              <a:t>plastic</a:t>
            </a:r>
            <a:r>
              <a:rPr lang="es-ES" dirty="0" smtClean="0"/>
              <a:t> art:</a:t>
            </a:r>
          </a:p>
          <a:p>
            <a:pPr>
              <a:buFontTx/>
              <a:buChar char="-"/>
            </a:pPr>
            <a:r>
              <a:rPr lang="es-ES" dirty="0" smtClean="0"/>
              <a:t>2 </a:t>
            </a:r>
            <a:r>
              <a:rPr lang="es-ES" dirty="0" err="1" smtClean="0"/>
              <a:t>dimensions</a:t>
            </a:r>
            <a:r>
              <a:rPr lang="es-ES" dirty="0" smtClean="0"/>
              <a:t> (</a:t>
            </a:r>
            <a:r>
              <a:rPr lang="es-ES" dirty="0" err="1" smtClean="0"/>
              <a:t>height</a:t>
            </a:r>
            <a:r>
              <a:rPr lang="es-ES" dirty="0" smtClean="0"/>
              <a:t> and </a:t>
            </a:r>
            <a:r>
              <a:rPr lang="es-ES" dirty="0" err="1" smtClean="0"/>
              <a:t>width</a:t>
            </a:r>
            <a:r>
              <a:rPr lang="es-ES" dirty="0" smtClean="0"/>
              <a:t>) </a:t>
            </a:r>
            <a:r>
              <a:rPr lang="es-ES" dirty="0" err="1" smtClean="0"/>
              <a:t>for</a:t>
            </a:r>
            <a:r>
              <a:rPr lang="es-ES" dirty="0" smtClean="0"/>
              <a:t> flat </a:t>
            </a:r>
            <a:r>
              <a:rPr lang="es-ES" dirty="0" err="1" smtClean="0"/>
              <a:t>works</a:t>
            </a:r>
            <a:r>
              <a:rPr lang="es-ES" dirty="0" smtClean="0"/>
              <a:t> (</a:t>
            </a:r>
            <a:r>
              <a:rPr lang="es-ES" dirty="0" err="1" smtClean="0"/>
              <a:t>painting</a:t>
            </a:r>
            <a:r>
              <a:rPr lang="es-ES" dirty="0" smtClean="0"/>
              <a:t>, </a:t>
            </a:r>
            <a:r>
              <a:rPr lang="es-ES" dirty="0" err="1" smtClean="0"/>
              <a:t>drawing</a:t>
            </a:r>
            <a:r>
              <a:rPr lang="es-ES" dirty="0" smtClean="0"/>
              <a:t>, </a:t>
            </a:r>
            <a:r>
              <a:rPr lang="es-ES" dirty="0" err="1" smtClean="0"/>
              <a:t>photography</a:t>
            </a:r>
            <a:r>
              <a:rPr lang="es-ES" dirty="0" smtClean="0"/>
              <a:t>…)</a:t>
            </a:r>
          </a:p>
          <a:p>
            <a:pPr>
              <a:buFontTx/>
              <a:buChar char="-"/>
            </a:pPr>
            <a:r>
              <a:rPr lang="es-ES" dirty="0" smtClean="0"/>
              <a:t>3 </a:t>
            </a:r>
            <a:r>
              <a:rPr lang="es-ES" dirty="0" err="1" smtClean="0"/>
              <a:t>dimensions</a:t>
            </a:r>
            <a:r>
              <a:rPr lang="es-ES" dirty="0" smtClean="0"/>
              <a:t> (</a:t>
            </a:r>
            <a:r>
              <a:rPr lang="es-ES" dirty="0" err="1" smtClean="0"/>
              <a:t>height</a:t>
            </a:r>
            <a:r>
              <a:rPr lang="es-ES" dirty="0" smtClean="0"/>
              <a:t>, </a:t>
            </a:r>
            <a:r>
              <a:rPr lang="es-ES" dirty="0" err="1" smtClean="0"/>
              <a:t>width</a:t>
            </a:r>
            <a:r>
              <a:rPr lang="es-ES" dirty="0" smtClean="0"/>
              <a:t>, </a:t>
            </a:r>
            <a:r>
              <a:rPr lang="es-ES" dirty="0" err="1" smtClean="0"/>
              <a:t>depth</a:t>
            </a:r>
            <a:r>
              <a:rPr lang="es-ES" dirty="0" smtClean="0"/>
              <a:t>)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-dimensional </a:t>
            </a:r>
            <a:r>
              <a:rPr lang="es-ES" dirty="0" err="1" smtClean="0"/>
              <a:t>works</a:t>
            </a:r>
            <a:r>
              <a:rPr lang="es-ES" dirty="0" smtClean="0"/>
              <a:t> (</a:t>
            </a:r>
            <a:r>
              <a:rPr lang="es-ES" dirty="0" err="1" smtClean="0"/>
              <a:t>sculpture</a:t>
            </a:r>
            <a:r>
              <a:rPr lang="es-ES" dirty="0" smtClean="0"/>
              <a:t>)</a:t>
            </a:r>
          </a:p>
          <a:p>
            <a:pPr>
              <a:buNone/>
            </a:pPr>
            <a:r>
              <a:rPr lang="es-ES" dirty="0" err="1" smtClean="0"/>
              <a:t>Format</a:t>
            </a:r>
            <a:r>
              <a:rPr lang="es-ES" dirty="0" smtClean="0"/>
              <a:t> determines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framing</a:t>
            </a:r>
            <a:r>
              <a:rPr lang="es-ES" dirty="0" smtClean="0"/>
              <a:t> and </a:t>
            </a:r>
            <a:r>
              <a:rPr lang="es-ES" dirty="0" err="1" smtClean="0"/>
              <a:t>composition</a:t>
            </a:r>
            <a:r>
              <a:rPr lang="es-ES" dirty="0" smtClean="0"/>
              <a:t> of a </a:t>
            </a:r>
            <a:r>
              <a:rPr lang="es-ES" dirty="0" err="1" smtClean="0"/>
              <a:t>work</a:t>
            </a:r>
            <a:r>
              <a:rPr lang="es-ES" dirty="0" smtClean="0"/>
              <a:t> of Art,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proportions</a:t>
            </a:r>
            <a:r>
              <a:rPr lang="es-ES" dirty="0" smtClean="0"/>
              <a:t> and </a:t>
            </a:r>
            <a:r>
              <a:rPr lang="es-ES" dirty="0" err="1" smtClean="0"/>
              <a:t>orientation</a:t>
            </a:r>
            <a:r>
              <a:rPr lang="es-ES" dirty="0" smtClean="0"/>
              <a:t>.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common</a:t>
            </a:r>
            <a:r>
              <a:rPr lang="es-ES" dirty="0" smtClean="0"/>
              <a:t> </a:t>
            </a:r>
            <a:r>
              <a:rPr lang="es-ES" dirty="0" err="1" smtClean="0"/>
              <a:t>formats</a:t>
            </a:r>
            <a:r>
              <a:rPr lang="es-ES" dirty="0" smtClean="0"/>
              <a:t> are </a:t>
            </a:r>
            <a:r>
              <a:rPr lang="es-ES" dirty="0" err="1" smtClean="0"/>
              <a:t>square</a:t>
            </a:r>
            <a:r>
              <a:rPr lang="es-ES" dirty="0" smtClean="0"/>
              <a:t> </a:t>
            </a:r>
            <a:r>
              <a:rPr lang="es-ES" dirty="0" err="1" smtClean="0"/>
              <a:t>ones</a:t>
            </a:r>
            <a:r>
              <a:rPr lang="es-ES" dirty="0" smtClean="0"/>
              <a:t>, </a:t>
            </a:r>
            <a:r>
              <a:rPr lang="es-ES" dirty="0" err="1" smtClean="0"/>
              <a:t>whereas</a:t>
            </a:r>
            <a:r>
              <a:rPr lang="es-ES" dirty="0" smtClean="0"/>
              <a:t> circular </a:t>
            </a:r>
            <a:r>
              <a:rPr lang="es-ES" dirty="0" err="1" smtClean="0"/>
              <a:t>ones</a:t>
            </a:r>
            <a:r>
              <a:rPr lang="es-ES" dirty="0" smtClean="0"/>
              <a:t> are more </a:t>
            </a:r>
            <a:r>
              <a:rPr lang="es-ES" dirty="0" err="1" smtClean="0"/>
              <a:t>rare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EXERCISE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500174"/>
            <a:ext cx="8043890" cy="4625989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Determine </a:t>
            </a:r>
            <a:r>
              <a:rPr lang="es-ES" dirty="0" err="1" smtClean="0"/>
              <a:t>which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compositions</a:t>
            </a:r>
            <a:r>
              <a:rPr lang="es-ES" dirty="0" smtClean="0"/>
              <a:t> in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r>
              <a:rPr lang="es-ES" dirty="0" smtClean="0"/>
              <a:t>/ Determina el esquema compositivo de estas obras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http://upload.wikimedia.org/wikipedia/en/9/99/Degas_painting_Perro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3362325" cy="381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upload.wikimedia.org/wikipedia/commons/b/b3/Julio_Romero_de_Torres_-_Panneau_(Panel)_-_Google_Art_Projec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857652" cy="2947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jonmirandacuellar.files.wordpress.com/2013/04/artefacto-superpues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714356"/>
            <a:ext cx="3885661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COMPOSITIONAL RHYTHM/ RITMO COMPOSITIVO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 smtClean="0"/>
              <a:t>Compositional</a:t>
            </a:r>
            <a:r>
              <a:rPr lang="es-ES" dirty="0" smtClean="0"/>
              <a:t> </a:t>
            </a:r>
            <a:r>
              <a:rPr lang="es-ES" dirty="0" err="1" smtClean="0"/>
              <a:t>rhythm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sequence</a:t>
            </a:r>
            <a:r>
              <a:rPr lang="es-ES" dirty="0" smtClean="0"/>
              <a:t> of </a:t>
            </a:r>
            <a:r>
              <a:rPr lang="es-ES" dirty="0" err="1" smtClean="0"/>
              <a:t>shapes</a:t>
            </a:r>
            <a:r>
              <a:rPr lang="es-ES" dirty="0" smtClean="0"/>
              <a:t> </a:t>
            </a:r>
            <a:r>
              <a:rPr lang="es-ES" dirty="0" err="1" smtClean="0"/>
              <a:t>integrating</a:t>
            </a:r>
            <a:r>
              <a:rPr lang="es-ES" dirty="0" smtClean="0"/>
              <a:t> a visual </a:t>
            </a:r>
            <a:r>
              <a:rPr lang="es-ES" dirty="0" err="1" smtClean="0"/>
              <a:t>movement.It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straight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curve </a:t>
            </a:r>
            <a:r>
              <a:rPr lang="es-ES" dirty="0" err="1" smtClean="0"/>
              <a:t>compositional</a:t>
            </a:r>
            <a:r>
              <a:rPr lang="es-ES" dirty="0" smtClean="0"/>
              <a:t> </a:t>
            </a:r>
            <a:r>
              <a:rPr lang="es-ES" dirty="0" err="1" smtClean="0"/>
              <a:t>lines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i="1" dirty="0" smtClean="0"/>
              <a:t>El ritmo compositivo es la sucesión de formas que integran un movimiento visual. Se puede crear a través de formas rectas o curvas.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cs.xtec.cat/vipmediterrania/files/2011/10/ritmo-crecient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762500" cy="4543426"/>
          </a:xfrm>
          <a:prstGeom prst="rect">
            <a:avLst/>
          </a:prstGeom>
          <a:noFill/>
        </p:spPr>
      </p:pic>
      <p:pic>
        <p:nvPicPr>
          <p:cNvPr id="5" name="4 Imagen" descr="http://static.panoramio.com/photos/large/176538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928802"/>
            <a:ext cx="3375209" cy="46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xgfk11asc.files.wordpress.com/2012/01/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928670"/>
            <a:ext cx="5210175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xgfk12vni.files.wordpress.com/2012/12/ritmo-por-repeticic3b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04884"/>
            <a:ext cx="8029575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SPECIFIC VOCABULARY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Ritmo-</a:t>
            </a:r>
            <a:r>
              <a:rPr lang="es-ES" dirty="0" err="1" smtClean="0"/>
              <a:t>Rhythm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Composición- </a:t>
            </a:r>
            <a:r>
              <a:rPr lang="es-ES" dirty="0" err="1" smtClean="0"/>
              <a:t>Composition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Patrón (de repetición)- </a:t>
            </a:r>
            <a:r>
              <a:rPr lang="es-ES" dirty="0" err="1" smtClean="0"/>
              <a:t>Pattern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Sucesión, secuencia- </a:t>
            </a:r>
            <a:r>
              <a:rPr lang="es-ES" dirty="0" err="1" smtClean="0"/>
              <a:t>S</a:t>
            </a:r>
            <a:r>
              <a:rPr lang="es-ES" dirty="0" err="1" smtClean="0"/>
              <a:t>equence</a:t>
            </a: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EXERCISE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 smtClean="0"/>
              <a:t>Draw</a:t>
            </a:r>
            <a:r>
              <a:rPr lang="es-ES" dirty="0" smtClean="0"/>
              <a:t> a simple </a:t>
            </a:r>
            <a:r>
              <a:rPr lang="es-ES" dirty="0" err="1" smtClean="0"/>
              <a:t>shape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(</a:t>
            </a:r>
            <a:r>
              <a:rPr lang="es-ES" dirty="0" err="1" smtClean="0"/>
              <a:t>geommetrical</a:t>
            </a:r>
            <a:r>
              <a:rPr lang="es-ES" dirty="0" smtClean="0"/>
              <a:t> figure, </a:t>
            </a:r>
            <a:r>
              <a:rPr lang="es-ES" dirty="0" err="1" smtClean="0"/>
              <a:t>leaf</a:t>
            </a:r>
            <a:r>
              <a:rPr lang="es-ES" dirty="0" smtClean="0"/>
              <a:t>, </a:t>
            </a:r>
            <a:r>
              <a:rPr lang="es-ES" dirty="0" err="1" smtClean="0"/>
              <a:t>star</a:t>
            </a:r>
            <a:r>
              <a:rPr lang="es-ES" dirty="0" smtClean="0"/>
              <a:t>…)</a:t>
            </a:r>
          </a:p>
          <a:p>
            <a:pPr>
              <a:buNone/>
            </a:pPr>
            <a:r>
              <a:rPr lang="es-ES" dirty="0" err="1" smtClean="0"/>
              <a:t>Repeat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creating</a:t>
            </a:r>
            <a:r>
              <a:rPr lang="es-ES" dirty="0" smtClean="0"/>
              <a:t> a </a:t>
            </a:r>
            <a:r>
              <a:rPr lang="es-ES" dirty="0" err="1" smtClean="0"/>
              <a:t>pattern</a:t>
            </a:r>
            <a:r>
              <a:rPr lang="es-ES" dirty="0" smtClean="0"/>
              <a:t>:</a:t>
            </a:r>
          </a:p>
          <a:p>
            <a:pPr>
              <a:buFontTx/>
              <a:buChar char="-"/>
            </a:pPr>
            <a:r>
              <a:rPr lang="es-ES" dirty="0" err="1" smtClean="0"/>
              <a:t>With</a:t>
            </a:r>
            <a:r>
              <a:rPr lang="es-ES" dirty="0" smtClean="0"/>
              <a:t> STRAIGHT </a:t>
            </a:r>
            <a:r>
              <a:rPr lang="es-ES" dirty="0" err="1" smtClean="0"/>
              <a:t>lines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With</a:t>
            </a:r>
            <a:r>
              <a:rPr lang="es-ES" dirty="0" smtClean="0"/>
              <a:t> CURVE </a:t>
            </a:r>
            <a:r>
              <a:rPr lang="es-ES" dirty="0" err="1" smtClean="0"/>
              <a:t>lines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COLOURS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VISUAL BALANCE/ EQUILIBRIO VISUAL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err="1" smtClean="0"/>
              <a:t>The</a:t>
            </a:r>
            <a:r>
              <a:rPr lang="es-ES" dirty="0" smtClean="0"/>
              <a:t> visual balance of a </a:t>
            </a:r>
            <a:r>
              <a:rPr lang="es-ES" dirty="0" err="1" smtClean="0"/>
              <a:t>work</a:t>
            </a:r>
            <a:r>
              <a:rPr lang="es-ES" dirty="0" smtClean="0"/>
              <a:t> of Art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determined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distribution</a:t>
            </a:r>
            <a:r>
              <a:rPr lang="es-ES" dirty="0" smtClean="0"/>
              <a:t> of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shapes</a:t>
            </a:r>
            <a:r>
              <a:rPr lang="es-ES" dirty="0" smtClean="0"/>
              <a:t> and </a:t>
            </a:r>
            <a:r>
              <a:rPr lang="es-ES" dirty="0" err="1" smtClean="0"/>
              <a:t>colours</a:t>
            </a:r>
            <a:r>
              <a:rPr lang="es-ES" dirty="0" smtClean="0"/>
              <a:t>. </a:t>
            </a:r>
          </a:p>
          <a:p>
            <a:pPr>
              <a:buNone/>
            </a:pPr>
            <a:r>
              <a:rPr lang="es-ES" dirty="0" err="1" smtClean="0"/>
              <a:t>You</a:t>
            </a:r>
            <a:r>
              <a:rPr lang="es-ES" dirty="0" smtClean="0"/>
              <a:t> can </a:t>
            </a:r>
            <a:r>
              <a:rPr lang="es-ES" dirty="0" err="1" smtClean="0"/>
              <a:t>find</a:t>
            </a:r>
            <a:r>
              <a:rPr lang="es-ES" dirty="0" smtClean="0"/>
              <a:t>:</a:t>
            </a:r>
          </a:p>
          <a:p>
            <a:r>
              <a:rPr lang="es-ES" b="1" smtClean="0"/>
              <a:t>Static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r>
              <a:rPr lang="es-ES" dirty="0" smtClean="0"/>
              <a:t>,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shapes</a:t>
            </a:r>
            <a:r>
              <a:rPr lang="es-ES" dirty="0" smtClean="0"/>
              <a:t> and </a:t>
            </a:r>
            <a:r>
              <a:rPr lang="es-ES" dirty="0" err="1" smtClean="0"/>
              <a:t>colours</a:t>
            </a:r>
            <a:r>
              <a:rPr lang="es-ES" dirty="0" smtClean="0"/>
              <a:t> are </a:t>
            </a:r>
            <a:r>
              <a:rPr lang="es-ES" dirty="0" err="1" smtClean="0"/>
              <a:t>symmetric</a:t>
            </a:r>
            <a:r>
              <a:rPr lang="es-ES" dirty="0" smtClean="0"/>
              <a:t> at </a:t>
            </a:r>
            <a:r>
              <a:rPr lang="es-ES" dirty="0" err="1" smtClean="0"/>
              <a:t>both</a:t>
            </a:r>
            <a:r>
              <a:rPr lang="es-ES" dirty="0" smtClean="0"/>
              <a:t> </a:t>
            </a:r>
            <a:r>
              <a:rPr lang="es-ES" dirty="0" err="1" smtClean="0"/>
              <a:t>sides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axis</a:t>
            </a:r>
          </a:p>
          <a:p>
            <a:r>
              <a:rPr lang="es-ES" b="1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r>
              <a:rPr lang="es-ES" dirty="0" smtClean="0"/>
              <a:t>,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sides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axis has a </a:t>
            </a:r>
            <a:r>
              <a:rPr lang="es-ES" dirty="0" err="1" smtClean="0"/>
              <a:t>stronger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heavier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endParaRPr lang="es-ES" dirty="0" smtClean="0"/>
          </a:p>
          <a:p>
            <a:r>
              <a:rPr lang="es-ES" b="1" dirty="0" err="1" smtClean="0"/>
              <a:t>Unbalanced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r>
              <a:rPr lang="es-ES" dirty="0" smtClean="0"/>
              <a:t>,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shapes</a:t>
            </a:r>
            <a:r>
              <a:rPr lang="es-ES" dirty="0" smtClean="0"/>
              <a:t> and </a:t>
            </a:r>
            <a:r>
              <a:rPr lang="es-ES" dirty="0" err="1" smtClean="0"/>
              <a:t>colours</a:t>
            </a:r>
            <a:r>
              <a:rPr lang="es-ES" dirty="0" smtClean="0"/>
              <a:t> are </a:t>
            </a:r>
            <a:r>
              <a:rPr lang="es-ES" dirty="0" err="1" smtClean="0"/>
              <a:t>only</a:t>
            </a:r>
            <a:r>
              <a:rPr lang="es-ES" dirty="0" smtClean="0"/>
              <a:t> in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side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axis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El equilibrio visual de una obra de Arte viene determinado por la distribución de las formas y colores que lo componen.</a:t>
            </a:r>
          </a:p>
          <a:p>
            <a:pPr>
              <a:buNone/>
            </a:pPr>
            <a:r>
              <a:rPr lang="es-ES" dirty="0" smtClean="0"/>
              <a:t>Podemos encontrar:</a:t>
            </a:r>
          </a:p>
          <a:p>
            <a:r>
              <a:rPr lang="es-ES" dirty="0" smtClean="0"/>
              <a:t>Obras </a:t>
            </a:r>
            <a:r>
              <a:rPr lang="es-ES" b="1" dirty="0" smtClean="0"/>
              <a:t>estáticas</a:t>
            </a:r>
            <a:r>
              <a:rPr lang="es-ES" dirty="0" smtClean="0"/>
              <a:t>, cuando hay simetría a ambos lados del eje</a:t>
            </a:r>
          </a:p>
          <a:p>
            <a:r>
              <a:rPr lang="es-ES" dirty="0" smtClean="0"/>
              <a:t>Obras </a:t>
            </a:r>
            <a:r>
              <a:rPr lang="es-ES" b="1" dirty="0" smtClean="0"/>
              <a:t>dinámicas</a:t>
            </a:r>
            <a:r>
              <a:rPr lang="es-ES" dirty="0" smtClean="0"/>
              <a:t>, cuando uno de los lados del eje tiene más peso</a:t>
            </a:r>
          </a:p>
          <a:p>
            <a:r>
              <a:rPr lang="es-ES" dirty="0" smtClean="0"/>
              <a:t>Obras en </a:t>
            </a:r>
            <a:r>
              <a:rPr lang="es-ES" b="1" dirty="0" smtClean="0"/>
              <a:t>desequilibrio</a:t>
            </a:r>
            <a:r>
              <a:rPr lang="es-ES" dirty="0" smtClean="0"/>
              <a:t>, cuando uno de los lados del eje tiene todo el peso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FORMATO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/>
              <a:t>S</a:t>
            </a:r>
            <a:r>
              <a:rPr lang="es-ES" dirty="0" smtClean="0"/>
              <a:t>on </a:t>
            </a:r>
            <a:r>
              <a:rPr lang="es-ES" dirty="0"/>
              <a:t>las </a:t>
            </a:r>
            <a:r>
              <a:rPr lang="es-ES" dirty="0">
                <a:hlinkClick r:id="rId2" tooltip="Dimensiones"/>
              </a:rPr>
              <a:t>dimensiones</a:t>
            </a:r>
            <a:r>
              <a:rPr lang="es-ES" dirty="0"/>
              <a:t> de una </a:t>
            </a:r>
            <a:r>
              <a:rPr lang="es-ES" dirty="0">
                <a:hlinkClick r:id="rId3" tooltip="Obra de arte"/>
              </a:rPr>
              <a:t>obra de arte</a:t>
            </a:r>
            <a:r>
              <a:rPr lang="es-ES" dirty="0"/>
              <a:t>: altura, anchura y profundidad en las tridimensionales (</a:t>
            </a:r>
            <a:r>
              <a:rPr lang="es-ES" dirty="0">
                <a:hlinkClick r:id="rId4" tooltip="Escultura"/>
              </a:rPr>
              <a:t>escultura</a:t>
            </a:r>
            <a:r>
              <a:rPr lang="es-ES" dirty="0"/>
              <a:t> </a:t>
            </a:r>
            <a:r>
              <a:rPr lang="es-ES" dirty="0" smtClean="0"/>
              <a:t>); </a:t>
            </a:r>
            <a:r>
              <a:rPr lang="es-ES" dirty="0"/>
              <a:t>altura y anchura en las bidimensionales (</a:t>
            </a:r>
            <a:r>
              <a:rPr lang="es-ES" dirty="0">
                <a:hlinkClick r:id="rId5" tooltip="Pintura"/>
              </a:rPr>
              <a:t>pintura</a:t>
            </a:r>
            <a:r>
              <a:rPr lang="es-ES" dirty="0"/>
              <a:t>, </a:t>
            </a:r>
            <a:r>
              <a:rPr lang="es-ES" dirty="0">
                <a:hlinkClick r:id="rId6" tooltip="Dibujo"/>
              </a:rPr>
              <a:t>dibujo</a:t>
            </a:r>
            <a:r>
              <a:rPr lang="es-ES" dirty="0"/>
              <a:t>, </a:t>
            </a:r>
            <a:r>
              <a:rPr lang="es-ES" dirty="0">
                <a:hlinkClick r:id="rId7" tooltip="Grabado"/>
              </a:rPr>
              <a:t>grabado</a:t>
            </a:r>
            <a:r>
              <a:rPr lang="es-ES" dirty="0"/>
              <a:t>, </a:t>
            </a:r>
            <a:r>
              <a:rPr lang="es-ES" dirty="0">
                <a:hlinkClick r:id="rId8" tooltip="Fotografía"/>
              </a:rPr>
              <a:t>fotografía</a:t>
            </a:r>
            <a:r>
              <a:rPr lang="es-ES" dirty="0" smtClean="0"/>
              <a:t>).</a:t>
            </a:r>
          </a:p>
          <a:p>
            <a:pPr>
              <a:buNone/>
            </a:pPr>
            <a:r>
              <a:rPr lang="es-ES" dirty="0"/>
              <a:t>El formato determina el </a:t>
            </a:r>
            <a:r>
              <a:rPr lang="es-ES" dirty="0">
                <a:hlinkClick r:id="rId9" tooltip="Encuadre"/>
              </a:rPr>
              <a:t>encuadre</a:t>
            </a:r>
            <a:r>
              <a:rPr lang="es-ES" dirty="0"/>
              <a:t> y controla la </a:t>
            </a:r>
            <a:r>
              <a:rPr lang="es-ES" dirty="0">
                <a:hlinkClick r:id="rId10" tooltip="Composición (artes visuales)"/>
              </a:rPr>
              <a:t>composición</a:t>
            </a:r>
            <a:r>
              <a:rPr lang="es-ES" dirty="0"/>
              <a:t>, a través de las </a:t>
            </a:r>
            <a:r>
              <a:rPr lang="es-ES" dirty="0">
                <a:hlinkClick r:id="rId11" tooltip="Proporciones"/>
              </a:rPr>
              <a:t>proporciones</a:t>
            </a:r>
            <a:r>
              <a:rPr lang="es-ES" dirty="0"/>
              <a:t> y de la </a:t>
            </a:r>
            <a:r>
              <a:rPr lang="es-ES" dirty="0">
                <a:hlinkClick r:id="rId12" tooltip="Orientación"/>
              </a:rPr>
              <a:t>orientación</a:t>
            </a:r>
            <a:r>
              <a:rPr lang="es-ES" dirty="0"/>
              <a:t>. Las proporciones más utilizadas son las que se aproximan a la </a:t>
            </a:r>
            <a:r>
              <a:rPr lang="es-ES" dirty="0">
                <a:hlinkClick r:id="rId13" tooltip="Razón áurea"/>
              </a:rPr>
              <a:t>razón áurea</a:t>
            </a:r>
            <a:r>
              <a:rPr lang="es-ES" dirty="0"/>
              <a:t> y las equilibradas del </a:t>
            </a:r>
            <a:r>
              <a:rPr lang="es-ES" dirty="0">
                <a:hlinkClick r:id="rId14" tooltip="Cuadrado"/>
              </a:rPr>
              <a:t>cuadrado</a:t>
            </a:r>
            <a:r>
              <a:rPr lang="es-ES" dirty="0"/>
              <a:t>; y menos habituales los formatos curvos (</a:t>
            </a:r>
            <a:r>
              <a:rPr lang="es-ES" dirty="0">
                <a:hlinkClick r:id="rId15" tooltip="Circular"/>
              </a:rPr>
              <a:t>circulares</a:t>
            </a:r>
            <a:r>
              <a:rPr lang="es-ES" dirty="0"/>
              <a:t> -</a:t>
            </a:r>
            <a:r>
              <a:rPr lang="es-ES" i="1" dirty="0">
                <a:hlinkClick r:id="rId16" tooltip="Tondo"/>
              </a:rPr>
              <a:t>tondo</a:t>
            </a:r>
            <a:r>
              <a:rPr lang="es-ES" dirty="0"/>
              <a:t>- o </a:t>
            </a:r>
            <a:r>
              <a:rPr lang="es-ES" dirty="0">
                <a:hlinkClick r:id="rId17" tooltip="Elíptico"/>
              </a:rPr>
              <a:t>elípticos</a:t>
            </a:r>
            <a:r>
              <a:rPr lang="es-ES" dirty="0"/>
              <a:t>) o mixtilíneos (</a:t>
            </a:r>
            <a:r>
              <a:rPr lang="es-ES" dirty="0" err="1">
                <a:hlinkClick r:id="rId18" tooltip="Cuadrilóbulo"/>
              </a:rPr>
              <a:t>cuadrilóbulo</a:t>
            </a:r>
            <a:r>
              <a:rPr lang="es-ES" dirty="0"/>
              <a:t>). Las orientaciones más habituales son la vertical o la horizontal (muy raramente otras, como la diagonal).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STATIC/ ESTÁTICAS</a:t>
            </a:r>
            <a:endParaRPr lang="es-ES" dirty="0"/>
          </a:p>
        </p:txBody>
      </p:sp>
      <p:pic>
        <p:nvPicPr>
          <p:cNvPr id="56322" name="Picture 2" descr="http://jgx.com.ve/blog/wp-content/uploads/2011/08/equilibrio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2857500" cy="2143125"/>
          </a:xfrm>
          <a:prstGeom prst="rect">
            <a:avLst/>
          </a:prstGeom>
          <a:noFill/>
        </p:spPr>
      </p:pic>
      <p:pic>
        <p:nvPicPr>
          <p:cNvPr id="56324" name="Picture 4" descr="http://1.bp.blogspot.com/_Kwoqa0LGWsQ/TMC-3XOlBgI/AAAAAAAAAAs/uCuDS9Kiidk/s1600/Sin+t%C3%ADt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85992"/>
            <a:ext cx="4265605" cy="4057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DYNAMIC/ DINÁMICAS</a:t>
            </a:r>
            <a:endParaRPr lang="es-ES" dirty="0"/>
          </a:p>
        </p:txBody>
      </p:sp>
      <p:pic>
        <p:nvPicPr>
          <p:cNvPr id="55298" name="Picture 2" descr="https://gonzalollanos.files.wordpress.com/2010/10/equilibr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3604718" cy="2824170"/>
          </a:xfrm>
          <a:prstGeom prst="rect">
            <a:avLst/>
          </a:prstGeom>
          <a:noFill/>
        </p:spPr>
      </p:pic>
      <p:pic>
        <p:nvPicPr>
          <p:cNvPr id="55300" name="Picture 4" descr="https://saradelcampo.files.wordpress.com/2010/01/ilusion-visu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571744"/>
            <a:ext cx="28575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s-ES" dirty="0" smtClean="0"/>
              <a:t>UNBALANCED/ DESEQUILIBRADAS</a:t>
            </a:r>
            <a:endParaRPr lang="es-ES" dirty="0"/>
          </a:p>
        </p:txBody>
      </p:sp>
      <p:pic>
        <p:nvPicPr>
          <p:cNvPr id="54274" name="Picture 2" descr="http://2.bp.blogspot.com/-susQts9fx4A/TywehKm6-0I/AAAAAAAAAFc/imCQx2gSxgQ/s640/desequilib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3747566" cy="2500330"/>
          </a:xfrm>
          <a:prstGeom prst="rect">
            <a:avLst/>
          </a:prstGeom>
          <a:noFill/>
        </p:spPr>
      </p:pic>
      <p:pic>
        <p:nvPicPr>
          <p:cNvPr id="54276" name="Picture 4" descr="http://www.tuamigoelperro.es/wp-content/gallery/gales/goya_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9814" y="1571612"/>
            <a:ext cx="2791607" cy="495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SPECIFIC VOCABULARY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Equilibrio- Balance</a:t>
            </a:r>
          </a:p>
          <a:p>
            <a:pPr>
              <a:buNone/>
            </a:pPr>
            <a:r>
              <a:rPr lang="es-ES" dirty="0" smtClean="0"/>
              <a:t>Desequilibrio- </a:t>
            </a:r>
            <a:r>
              <a:rPr lang="es-ES" dirty="0" err="1" smtClean="0"/>
              <a:t>Unbalance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Eje- Axis</a:t>
            </a:r>
          </a:p>
          <a:p>
            <a:pPr>
              <a:buNone/>
            </a:pPr>
            <a:r>
              <a:rPr lang="es-ES" dirty="0" smtClean="0"/>
              <a:t>Aleatorio- </a:t>
            </a:r>
            <a:r>
              <a:rPr lang="es-ES" dirty="0" err="1" smtClean="0"/>
              <a:t>Random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Distribución, reparto- </a:t>
            </a:r>
            <a:r>
              <a:rPr lang="es-ES" dirty="0" err="1" smtClean="0"/>
              <a:t>Distribution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es-ES" dirty="0" smtClean="0"/>
              <a:t>EXERCISE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2400288" cy="514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dirty="0" smtClean="0"/>
              <a:t>Look at </a:t>
            </a:r>
            <a:r>
              <a:rPr lang="es-ES" sz="2000" dirty="0" err="1" smtClean="0"/>
              <a:t>this</a:t>
            </a:r>
            <a:r>
              <a:rPr lang="es-ES" sz="2000" dirty="0" smtClean="0"/>
              <a:t> </a:t>
            </a:r>
            <a:r>
              <a:rPr lang="es-ES" sz="2000" dirty="0" err="1" smtClean="0"/>
              <a:t>static</a:t>
            </a:r>
            <a:endParaRPr lang="es-ES" sz="2000" dirty="0" smtClean="0"/>
          </a:p>
          <a:p>
            <a:pPr>
              <a:buNone/>
            </a:pPr>
            <a:r>
              <a:rPr lang="es-ES" sz="2000" dirty="0" err="1" smtClean="0"/>
              <a:t>picture</a:t>
            </a:r>
            <a:r>
              <a:rPr lang="es-ES" sz="2000" dirty="0" smtClean="0"/>
              <a:t> and </a:t>
            </a:r>
            <a:r>
              <a:rPr lang="es-ES" sz="2000" dirty="0" err="1" smtClean="0"/>
              <a:t>create</a:t>
            </a:r>
            <a:endParaRPr lang="es-ES" sz="2000" dirty="0" smtClean="0"/>
          </a:p>
          <a:p>
            <a:pPr>
              <a:buNone/>
            </a:pPr>
            <a:r>
              <a:rPr lang="es-ES" sz="2000" dirty="0" err="1" smtClean="0"/>
              <a:t>one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endParaRPr lang="es-ES" sz="2000" dirty="0" smtClean="0"/>
          </a:p>
          <a:p>
            <a:pPr>
              <a:buNone/>
            </a:pPr>
            <a:r>
              <a:rPr lang="es-ES" sz="2000" dirty="0" err="1" smtClean="0"/>
              <a:t>dynamic</a:t>
            </a:r>
            <a:r>
              <a:rPr lang="es-ES" sz="2000" dirty="0" smtClean="0"/>
              <a:t> and</a:t>
            </a:r>
          </a:p>
          <a:p>
            <a:pPr>
              <a:buNone/>
            </a:pPr>
            <a:r>
              <a:rPr lang="es-ES" sz="2000" dirty="0" err="1" smtClean="0"/>
              <a:t>another</a:t>
            </a:r>
            <a:r>
              <a:rPr lang="es-ES" sz="2000" dirty="0" smtClean="0"/>
              <a:t> </a:t>
            </a:r>
            <a:r>
              <a:rPr lang="es-ES" sz="2000" dirty="0" err="1" smtClean="0"/>
              <a:t>one</a:t>
            </a:r>
            <a:r>
              <a:rPr lang="es-ES" sz="2000" dirty="0" smtClean="0"/>
              <a:t> </a:t>
            </a:r>
            <a:r>
              <a:rPr lang="es-ES" sz="2000" dirty="0" err="1" smtClean="0"/>
              <a:t>which</a:t>
            </a:r>
            <a:endParaRPr lang="es-ES" sz="2000" dirty="0" smtClean="0"/>
          </a:p>
          <a:p>
            <a:pPr>
              <a:buNone/>
            </a:pPr>
            <a:r>
              <a:rPr lang="es-ES" sz="2000" dirty="0" err="1" smtClean="0"/>
              <a:t>is</a:t>
            </a:r>
            <a:r>
              <a:rPr lang="es-ES" sz="2000" dirty="0" smtClean="0"/>
              <a:t> </a:t>
            </a:r>
            <a:r>
              <a:rPr lang="es-ES" sz="2000" dirty="0" err="1" smtClean="0"/>
              <a:t>unbalanced</a:t>
            </a:r>
            <a:r>
              <a:rPr lang="es-ES" sz="2000" dirty="0" smtClean="0"/>
              <a:t>./</a:t>
            </a:r>
          </a:p>
          <a:p>
            <a:pPr>
              <a:buNone/>
            </a:pPr>
            <a:r>
              <a:rPr lang="es-ES" sz="2000" i="1" dirty="0" smtClean="0"/>
              <a:t>Toma esta</a:t>
            </a:r>
          </a:p>
          <a:p>
            <a:pPr>
              <a:buNone/>
            </a:pPr>
            <a:r>
              <a:rPr lang="es-ES" sz="2000" i="1" dirty="0" smtClean="0"/>
              <a:t>imagen estática</a:t>
            </a:r>
          </a:p>
          <a:p>
            <a:pPr>
              <a:buNone/>
            </a:pPr>
            <a:r>
              <a:rPr lang="es-ES" sz="2000" i="1" dirty="0" smtClean="0"/>
              <a:t>como modelo y</a:t>
            </a:r>
          </a:p>
          <a:p>
            <a:pPr>
              <a:buNone/>
            </a:pPr>
            <a:r>
              <a:rPr lang="es-ES" sz="2000" i="1" dirty="0" smtClean="0"/>
              <a:t>crea una imagen</a:t>
            </a:r>
          </a:p>
          <a:p>
            <a:pPr>
              <a:buNone/>
            </a:pPr>
            <a:r>
              <a:rPr lang="es-ES" sz="2000" i="1" dirty="0" smtClean="0"/>
              <a:t>dinámica y otra</a:t>
            </a:r>
          </a:p>
          <a:p>
            <a:pPr>
              <a:buNone/>
            </a:pPr>
            <a:r>
              <a:rPr lang="es-ES" sz="2000" i="1" dirty="0" smtClean="0"/>
              <a:t>en desequilibrio</a:t>
            </a:r>
          </a:p>
          <a:p>
            <a:pPr>
              <a:buNone/>
            </a:pPr>
            <a:endParaRPr lang="es-ES" sz="2000" dirty="0"/>
          </a:p>
        </p:txBody>
      </p:sp>
      <p:pic>
        <p:nvPicPr>
          <p:cNvPr id="60418" name="Picture 2" descr="https://parragueznicole.files.wordpress.com/2011/12/aquariusnic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3116"/>
            <a:ext cx="5537163" cy="4277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s-ES" dirty="0" smtClean="0"/>
              <a:t>FORMATS/ FORMATOS</a:t>
            </a:r>
            <a:endParaRPr lang="es-ES" dirty="0"/>
          </a:p>
        </p:txBody>
      </p:sp>
      <p:pic>
        <p:nvPicPr>
          <p:cNvPr id="27652" name="Picture 4" descr="http://www.pirusca.com/pirusquizate/images/Formatos_lien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67432"/>
            <a:ext cx="5962652" cy="4542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es-ES" dirty="0" smtClean="0"/>
              <a:t>FORMATS/ FORMATOS</a:t>
            </a:r>
            <a:endParaRPr lang="es-ES" dirty="0"/>
          </a:p>
        </p:txBody>
      </p:sp>
      <p:pic>
        <p:nvPicPr>
          <p:cNvPr id="4" name="Picture 2" descr="http://www.pinturayartistas.com/wordpress/wp-content/uploads/2014/02/Arthur-STREETON-40x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7096118" cy="43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ublic.bn1.livefilestore.com/y2ptsnmRPb_Ff5jlXSBm5qgBsah0k4hQ3YwQRLxRQIer5Xnj85pXjsOOE6Kpl5yaxg4CzTER9QMu5LWQkcac06m6nYJ_N0bePlojB3PuTLDF_g/La%20dama%20del%20clavel-Hans%20Memling.jpg?psid=1&amp;rdrts=105874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1904990" cy="4354263"/>
          </a:xfrm>
          <a:prstGeom prst="rect">
            <a:avLst/>
          </a:prstGeom>
          <a:noFill/>
        </p:spPr>
      </p:pic>
      <p:pic>
        <p:nvPicPr>
          <p:cNvPr id="25604" name="Picture 4" descr="http://ep01.epimg.net/diario/imagenes/2009/10/24/babelia/1256343159_850215_0000000000_sumario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000240"/>
            <a:ext cx="2143140" cy="2914671"/>
          </a:xfrm>
          <a:prstGeom prst="rect">
            <a:avLst/>
          </a:prstGeom>
          <a:noFill/>
        </p:spPr>
      </p:pic>
      <p:pic>
        <p:nvPicPr>
          <p:cNvPr id="25606" name="Picture 6" descr="http://www.tfaoi.com/cm/1cm/1cm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857364"/>
            <a:ext cx="2190750" cy="3295651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000100" y="357166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VERTICALES/ VERTICALS</a:t>
            </a:r>
            <a:endParaRPr lang="es-ES" sz="4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s-ES" dirty="0" smtClean="0"/>
              <a:t>SQUARED/ CUADRADOS</a:t>
            </a:r>
            <a:endParaRPr lang="es-ES" dirty="0"/>
          </a:p>
        </p:txBody>
      </p:sp>
      <p:pic>
        <p:nvPicPr>
          <p:cNvPr id="24578" name="Picture 2" descr="http://moreintelligentlife.com/sites/default/files/legacy/Evening%20Lempicka%20M.%20F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467225" cy="3905251"/>
          </a:xfrm>
          <a:prstGeom prst="rect">
            <a:avLst/>
          </a:prstGeom>
          <a:noFill/>
        </p:spPr>
      </p:pic>
      <p:pic>
        <p:nvPicPr>
          <p:cNvPr id="6" name="5 Imagen" descr="http://uploads8.wikiart.org/images/joan-miro/not_detected_2279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57430"/>
            <a:ext cx="299085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es-ES" dirty="0" smtClean="0"/>
              <a:t>CIRCULAR</a:t>
            </a:r>
            <a:endParaRPr lang="es-ES" dirty="0"/>
          </a:p>
        </p:txBody>
      </p:sp>
      <p:pic>
        <p:nvPicPr>
          <p:cNvPr id="23554" name="Picture 2" descr="http://www.jvlwatercolor.com/images/Jean_Vincenza_Liggio_index_f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4305300" cy="4629151"/>
          </a:xfrm>
          <a:prstGeom prst="rect">
            <a:avLst/>
          </a:prstGeom>
          <a:noFill/>
        </p:spPr>
      </p:pic>
      <p:pic>
        <p:nvPicPr>
          <p:cNvPr id="23556" name="Picture 4" descr="http://www.antiques.com/vendor_item_images/ori__1640753652_1076382_Julio_Venegas_-_Duda_-_Circular_Pai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357187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SPECIFIC </a:t>
            </a:r>
            <a:r>
              <a:rPr lang="es-ES" dirty="0" smtClean="0"/>
              <a:t>VOCABULARY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i="1" dirty="0" smtClean="0"/>
              <a:t>Formato</a:t>
            </a:r>
            <a:r>
              <a:rPr lang="es-ES" dirty="0" smtClean="0"/>
              <a:t>- </a:t>
            </a:r>
            <a:r>
              <a:rPr lang="es-ES" dirty="0" err="1" smtClean="0"/>
              <a:t>Format</a:t>
            </a:r>
            <a:endParaRPr lang="es-ES" dirty="0" smtClean="0"/>
          </a:p>
          <a:p>
            <a:pPr>
              <a:buNone/>
            </a:pPr>
            <a:r>
              <a:rPr lang="es-ES" i="1" dirty="0" smtClean="0"/>
              <a:t>Apaisado</a:t>
            </a:r>
            <a:r>
              <a:rPr lang="es-ES" dirty="0" smtClean="0"/>
              <a:t>- </a:t>
            </a:r>
            <a:r>
              <a:rPr lang="es-ES" dirty="0" err="1" smtClean="0"/>
              <a:t>Oblong</a:t>
            </a:r>
            <a:endParaRPr lang="es-ES" dirty="0" smtClean="0"/>
          </a:p>
          <a:p>
            <a:pPr>
              <a:buNone/>
            </a:pPr>
            <a:r>
              <a:rPr lang="es-ES" i="1" dirty="0" smtClean="0"/>
              <a:t>Vertical</a:t>
            </a:r>
            <a:r>
              <a:rPr lang="es-ES" dirty="0" smtClean="0"/>
              <a:t>- Vertical</a:t>
            </a:r>
          </a:p>
          <a:p>
            <a:pPr>
              <a:buNone/>
            </a:pPr>
            <a:r>
              <a:rPr lang="es-ES" i="1" dirty="0" smtClean="0"/>
              <a:t>Lienzo-</a:t>
            </a:r>
            <a:r>
              <a:rPr lang="es-ES" dirty="0" smtClean="0"/>
              <a:t> </a:t>
            </a:r>
            <a:r>
              <a:rPr lang="es-ES" dirty="0" err="1" smtClean="0"/>
              <a:t>Canvas</a:t>
            </a:r>
            <a:endParaRPr lang="es-ES" dirty="0" smtClean="0"/>
          </a:p>
          <a:p>
            <a:pPr>
              <a:buNone/>
            </a:pPr>
            <a:r>
              <a:rPr lang="es-ES" i="1" dirty="0" smtClean="0"/>
              <a:t>Retrato</a:t>
            </a:r>
            <a:r>
              <a:rPr lang="es-ES" dirty="0" smtClean="0"/>
              <a:t>- </a:t>
            </a:r>
            <a:r>
              <a:rPr lang="es-ES" dirty="0" err="1" smtClean="0"/>
              <a:t>Portrait</a:t>
            </a:r>
            <a:endParaRPr lang="es-ES" dirty="0" smtClean="0"/>
          </a:p>
          <a:p>
            <a:pPr>
              <a:buNone/>
            </a:pPr>
            <a:r>
              <a:rPr lang="es-ES" i="1" dirty="0" smtClean="0"/>
              <a:t>Bodegón (naturaleza muerta) </a:t>
            </a:r>
            <a:r>
              <a:rPr lang="es-ES" dirty="0" smtClean="0"/>
              <a:t>– 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life</a:t>
            </a:r>
            <a:endParaRPr lang="es-ES" dirty="0" smtClean="0"/>
          </a:p>
          <a:p>
            <a:pPr>
              <a:buNone/>
            </a:pPr>
            <a:r>
              <a:rPr lang="es-ES" i="1" dirty="0" smtClean="0"/>
              <a:t>Paisaje-</a:t>
            </a:r>
            <a:r>
              <a:rPr lang="es-ES" dirty="0" smtClean="0"/>
              <a:t> </a:t>
            </a:r>
            <a:r>
              <a:rPr lang="es-ES" dirty="0" err="1" smtClean="0"/>
              <a:t>Landscape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</TotalTime>
  <Words>650</Words>
  <Application>Microsoft Office PowerPoint</Application>
  <PresentationFormat>Presentación en pantalla (4:3)</PresentationFormat>
  <Paragraphs>94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Urbano</vt:lpstr>
      <vt:lpstr>2º ESO</vt:lpstr>
      <vt:lpstr>FORMAT</vt:lpstr>
      <vt:lpstr>EL FORMATO</vt:lpstr>
      <vt:lpstr>FORMATS/ FORMATOS</vt:lpstr>
      <vt:lpstr>FORMATS/ FORMATOS</vt:lpstr>
      <vt:lpstr>Diapositiva 6</vt:lpstr>
      <vt:lpstr>SQUARED/ CUADRADOS</vt:lpstr>
      <vt:lpstr>CIRCULAR</vt:lpstr>
      <vt:lpstr>SPECIFIC VOCABULARY</vt:lpstr>
      <vt:lpstr>EXERCISE</vt:lpstr>
      <vt:lpstr>COMPOSITION/ Esquema compositivo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SPECIFIC VOCABULARY</vt:lpstr>
      <vt:lpstr>EXERCISE </vt:lpstr>
      <vt:lpstr>Diapositiva 21</vt:lpstr>
      <vt:lpstr>COMPOSITIONAL RHYTHM/ RITMO COMPOSITIVO</vt:lpstr>
      <vt:lpstr>Diapositiva 23</vt:lpstr>
      <vt:lpstr>Diapositiva 24</vt:lpstr>
      <vt:lpstr>Diapositiva 25</vt:lpstr>
      <vt:lpstr>SPECIFIC VOCABULARY</vt:lpstr>
      <vt:lpstr>EXERCISE</vt:lpstr>
      <vt:lpstr>VISUAL BALANCE/ EQUILIBRIO VISUAL</vt:lpstr>
      <vt:lpstr>Diapositiva 29</vt:lpstr>
      <vt:lpstr>STATIC/ ESTÁTICAS</vt:lpstr>
      <vt:lpstr>DYNAMIC/ DINÁMICAS</vt:lpstr>
      <vt:lpstr>UNBALANCED/ DESEQUILIBRADAS</vt:lpstr>
      <vt:lpstr>SPECIFIC VOCABULARY</vt:lpstr>
      <vt:lpstr>EXERCISE</vt:lpstr>
    </vt:vector>
  </TitlesOfParts>
  <Company>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2º ESO</dc:title>
  <dc:creator>Centor</dc:creator>
  <cp:lastModifiedBy>Centor</cp:lastModifiedBy>
  <cp:revision>23</cp:revision>
  <dcterms:created xsi:type="dcterms:W3CDTF">2015-05-10T09:06:25Z</dcterms:created>
  <dcterms:modified xsi:type="dcterms:W3CDTF">2015-05-18T07:44:45Z</dcterms:modified>
</cp:coreProperties>
</file>