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58" r:id="rId5"/>
    <p:sldId id="280" r:id="rId6"/>
    <p:sldId id="259" r:id="rId7"/>
    <p:sldId id="281" r:id="rId8"/>
    <p:sldId id="260" r:id="rId9"/>
    <p:sldId id="261" r:id="rId10"/>
    <p:sldId id="262" r:id="rId11"/>
    <p:sldId id="263" r:id="rId12"/>
    <p:sldId id="264" r:id="rId13"/>
    <p:sldId id="265" r:id="rId14"/>
    <p:sldId id="277" r:id="rId15"/>
    <p:sldId id="275" r:id="rId16"/>
    <p:sldId id="267" r:id="rId17"/>
    <p:sldId id="268" r:id="rId18"/>
    <p:sldId id="282" r:id="rId19"/>
    <p:sldId id="273" r:id="rId20"/>
    <p:sldId id="274" r:id="rId21"/>
    <p:sldId id="276" r:id="rId22"/>
    <p:sldId id="269" r:id="rId23"/>
    <p:sldId id="270" r:id="rId24"/>
    <p:sldId id="272" r:id="rId25"/>
    <p:sldId id="278" r:id="rId26"/>
    <p:sldId id="271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 Black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 Black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 Black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 Black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764" autoAdjust="0"/>
  </p:normalViewPr>
  <p:slideViewPr>
    <p:cSldViewPr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BAB9E-75B1-228A-5BA0-0977AAC42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6813D0-EA38-6227-C285-85CA624A8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DF0BBB-90B0-3D84-5840-CEBE7EA0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440231-4E4A-21D3-EF87-F1DA1F90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E4886F-BF8D-1299-2D15-BA3B1B70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831B5-EF60-AA4E-B7A9-665B90397AD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636136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389DB-6B81-1FE7-9A1B-0A7ECA6E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767679-D604-5E59-BA90-8B3F6280E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0A6B5-0C76-59DF-923A-8A73DFC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A9E375-D3EF-9EDC-0CE8-A3E1285A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0353FA-F087-66E6-8F17-E7324C72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7DAE4-B2D8-FD42-860C-22DE19013B6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3021268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000DEC-28F9-693F-086E-EE29806A5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257AFA-F83D-D44A-34D9-3D1A5FA5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4CEF0C-1A2E-AF9B-73D5-A3B41F55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2677E-DA20-6444-C055-E3D51A02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B900B-364B-9180-FD81-32673D63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47B66-B238-F148-8CBD-E03503D9BF6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169963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5F2D1-181D-E2E9-59BB-9CC3ACA0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79063-11F1-6FC0-AF9B-1F1837EEB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CD13D-632E-352A-F912-2DD5A93A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0EB3BD-5BE2-2A17-5A96-A05AA89C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24DE3-7604-8763-3837-73591C99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BBED2-4622-0A4A-87B9-A1C3695A0F6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065649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B4AF4-C5DE-25B6-8045-9CB5B2AA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ABE396-5489-1D3D-C9C9-6C1FD16D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5F25A4-B986-6A71-4248-1D8AD0E1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3E648C-7C06-D5B3-A70A-221BDE75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8D1BA-09FB-E3F0-D6C3-86C73F56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3B734-7001-D64C-8A9C-FB42A7FC8E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9074656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FA4D7-744A-51DC-F114-7372F33F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390E6-14B5-0EEE-830B-F94F78509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D97EE8-9F50-3E31-5D43-693819C13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95E6A5-8A8B-7779-34A3-2BC3C9D6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1A2041-2AD9-1FFE-31E6-EA6E10CE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922A30-1BFE-2688-5FA7-94E45FAF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02420-50F1-4745-806D-E198CC8455A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6419476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1DC84-3149-2418-27F0-FB1BC307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24D5DF-6AB8-FA5E-F311-4E82C98E4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C050A7-6642-3F89-E6BD-1CC89AE26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E04800-74CE-C093-FBD7-B3D53057E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38370F-A801-34B5-C2DD-62DFA6568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10B004-DAFD-DF04-9FB1-BF315043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39B3FD-F1AA-62C2-E718-ACC56B73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44F6F5-35B6-8CE2-258B-64C6A466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17C2-F97F-E04C-A8B3-14018496654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019898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05D0C-65C0-2F32-D81C-1A860D71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8303C4-0DB9-0947-3F29-83063D41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6DB30-1D46-C067-5523-A0BBA711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EF1258-74F4-D21A-29F7-975356C7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76052-C11D-8A48-ACDE-C08609CCED1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7898774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6CE19D-BD80-E8A8-F0F0-F2EA8639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551D81-D41C-A1B3-43A7-F00D0B67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0379A7-B2A1-98A7-59E9-80D54281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7CDEF-77A7-8A46-BF00-EBF931C387D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638254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30467-261B-3883-7D9B-A7DA081E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970EB1-52DB-70F7-6AAE-D155DC47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07CBB1-E0A9-5068-A78A-3AC9C7C6C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669E0B-452D-36F1-2F26-7A2CBDEE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5A2EE9-D128-0D06-F743-ECF413E5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55EE3C-2319-7E48-E076-2FA5C818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A9D7B-2B27-3E42-9459-983B7835D09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0282670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EC552-8F81-1261-377C-88343886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E22990-24E3-9817-2317-77066A24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A46AE9-91A0-2ADA-DA57-92952ACF3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D35A3F-C105-7839-E1DB-E6890DC2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5B9289-9511-E88F-ED08-AAF43596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5BB548-D52C-17A9-BF78-6FDAA05D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985E-C7EB-384C-98FD-E7F6DF7928B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6698854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04C77E-0F7D-8322-5999-AFA0472B6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7516BA-78FB-2A51-E387-81567A753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D29AA5-7C56-6EBF-9F6D-7E29E30DC1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B080E1-E708-4E8C-3AA5-5C7B7DAD94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1B9ACD-DEDD-62E0-6D72-9E79547D47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74BFB3E4-792F-004B-9CBB-807F3C79414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logdelanine.blogspo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anaventura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EBA229A-69C9-0118-CFD1-FB6166426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>
                <a:solidFill>
                  <a:schemeClr val="bg1"/>
                </a:solidFill>
                <a:latin typeface="Comic Sans MS" panose="030F0902030302020204" pitchFamily="66" charset="0"/>
              </a:rPr>
              <a:t>ELEMENTOS DE LA CONFIGURACIÓN VISUAL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7C5EA5EF-233F-3818-8509-314E7E35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6186488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697002D-2DB4-11FD-C089-BA069DCEF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964612" cy="1143000"/>
          </a:xfrm>
        </p:spPr>
        <p:txBody>
          <a:bodyPr/>
          <a:lstStyle/>
          <a:p>
            <a:r>
              <a:rPr lang="es-ES" altLang="es-ES" sz="3600">
                <a:solidFill>
                  <a:schemeClr val="bg1"/>
                </a:solidFill>
                <a:latin typeface="Comic Sans MS" panose="030F0902030302020204" pitchFamily="66" charset="0"/>
              </a:rPr>
              <a:t>A VECES, SÓLO PARA CONSEGUIR EXPRESIVIDAD Y DISTINTAS EMOCIONES: fuerza suavidad, calidez…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17F217FE-B07F-CF69-E614-5A4D8D00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5188"/>
            <a:ext cx="2887663" cy="283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5D92364F-88FE-4BC2-23D9-0D8E38E3F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40200"/>
            <a:ext cx="31750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85A067E3-0A57-C293-C9F2-0E5A6DC0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29000"/>
            <a:ext cx="26971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326B109A-C5BA-7A87-F45A-0E71A87C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133600"/>
            <a:ext cx="28797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925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425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925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FF681FF-CBEF-A83A-EF24-6C572AAFF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3600">
                <a:solidFill>
                  <a:schemeClr val="bg1"/>
                </a:solidFill>
                <a:latin typeface="Comic Sans MS" panose="030F0902030302020204" pitchFamily="66" charset="0"/>
              </a:rPr>
              <a:t>Y OTRAS VECES PARA CREAR IMÁGENES SIMBÓLICAS, REPRESENTANDO COSAS QUE NO EXISTEN</a:t>
            </a:r>
            <a:r>
              <a:rPr lang="es-ES" altLang="es-ES">
                <a:solidFill>
                  <a:schemeClr val="bg1"/>
                </a:solidFill>
                <a:latin typeface="Comic Sans MS" panose="030F0902030302020204" pitchFamily="66" charset="0"/>
              </a:rPr>
              <a:t>...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A4B5B7E-1F36-2394-5853-EB7A0C2A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20938"/>
            <a:ext cx="31591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E3DC98E8-F827-E0F1-2A3F-4CD51E91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7288"/>
            <a:ext cx="4176713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EAEA54D-7CEE-0A91-5F6B-7FB822356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s-ES" altLang="es-ES" sz="3200">
                <a:solidFill>
                  <a:schemeClr val="bg1"/>
                </a:solidFill>
                <a:latin typeface="Comic Sans MS" panose="030F0902030302020204" pitchFamily="66" charset="0"/>
              </a:rPr>
              <a:t>PODEMOS REALIZAR TEXTURAS CON MATERIALES DE DIBUJO:</a:t>
            </a: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DA8B3408-9E87-1A2D-5053-48BF66934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0956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4CD42347-FDB9-ED1E-3ACB-DA4AEF78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2222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>
            <a:extLst>
              <a:ext uri="{FF2B5EF4-FFF2-40B4-BE49-F238E27FC236}">
                <a16:creationId xmlns:a16="http://schemas.microsoft.com/office/drawing/2014/main" id="{1F7DFD15-BAAE-49E9-388C-596EF900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52513"/>
            <a:ext cx="3124200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2407FC42-5E9A-E2DD-FEF6-97123BB1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88195980-294A-D92B-6AD1-2C5E765C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40213"/>
            <a:ext cx="3170238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>
            <a:extLst>
              <a:ext uri="{FF2B5EF4-FFF2-40B4-BE49-F238E27FC236}">
                <a16:creationId xmlns:a16="http://schemas.microsoft.com/office/drawing/2014/main" id="{E50BB5EC-21CB-DF96-9425-3712086C3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0480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5" name="Text Box 15">
            <a:extLst>
              <a:ext uri="{FF2B5EF4-FFF2-40B4-BE49-F238E27FC236}">
                <a16:creationId xmlns:a16="http://schemas.microsoft.com/office/drawing/2014/main" id="{E09F0CDA-583B-ED98-0C84-983E3F24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092825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/>
              <a:t>acuarela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375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875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375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875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375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875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8F5998A-C2F1-C6B4-2D20-B6A5BC47B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86750" cy="1143000"/>
          </a:xfrm>
        </p:spPr>
        <p:txBody>
          <a:bodyPr/>
          <a:lstStyle/>
          <a:p>
            <a:r>
              <a:rPr lang="es-ES" altLang="es-ES" sz="2400">
                <a:solidFill>
                  <a:schemeClr val="bg1"/>
                </a:solidFill>
                <a:latin typeface="Comic Sans MS" panose="030F0902030302020204" pitchFamily="66" charset="0"/>
              </a:rPr>
              <a:t>PERO TAMBIÉN CON TODO TIPO DE MATERIALES</a:t>
            </a:r>
            <a:endParaRPr lang="es-ES" altLang="es-ES" sz="60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678A141-4DFA-C2B7-CE38-9B84F0E20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B4A3BC8-5DCE-0A02-DEAC-C244A42DB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4413"/>
            <a:ext cx="4911725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6DD0F548-85C1-D165-2E40-4031665F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FD9FF358-1830-659A-5F55-9B50101C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F9F3761E-5759-389B-E03C-918683C8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093B094-3AFF-DA45-8E15-FAD032975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2736850"/>
          </a:xfrm>
        </p:spPr>
        <p:txBody>
          <a:bodyPr/>
          <a:lstStyle/>
          <a:p>
            <a:r>
              <a:rPr lang="es-ES" altLang="es-ES">
                <a:solidFill>
                  <a:schemeClr val="bg1"/>
                </a:solidFill>
                <a:latin typeface="Comic Sans MS" panose="030F0902030302020204" pitchFamily="66" charset="0"/>
              </a:rPr>
              <a:t>ALGUNAS TECNICAS PARA REALIZAR TEXTURAS: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129A16DA-9E9C-FF5C-1E67-FB7C6BDF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20938"/>
            <a:ext cx="5905500" cy="41925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>
            <a:extLst>
              <a:ext uri="{FF2B5EF4-FFF2-40B4-BE49-F238E27FC236}">
                <a16:creationId xmlns:a16="http://schemas.microsoft.com/office/drawing/2014/main" id="{F1B9AAF4-D866-63FE-D0FC-1C1DF0FB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03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38FDCF6E-E5F0-FA2D-596C-7BDADCBF4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346200"/>
          </a:xfrm>
        </p:spPr>
        <p:txBody>
          <a:bodyPr/>
          <a:lstStyle/>
          <a:p>
            <a:r>
              <a:rPr lang="es-ES" altLang="es-ES" sz="2800" b="1" u="sng">
                <a:solidFill>
                  <a:srgbClr val="FF0000"/>
                </a:solidFill>
                <a:latin typeface="Comic Sans MS" panose="030F0902030302020204" pitchFamily="66" charset="0"/>
              </a:rPr>
              <a:t>DIBUJO Y PINTURA</a:t>
            </a:r>
            <a:r>
              <a:rPr lang="es-ES" altLang="es-ES" sz="2400">
                <a:solidFill>
                  <a:srgbClr val="FF0000"/>
                </a:solidFill>
                <a:latin typeface="Comic Sans MS" panose="030F0902030302020204" pitchFamily="66" charset="0"/>
              </a:rPr>
              <a:t>: UTILIZANDO LOS ELEMENTOS DE LA CONFIGURACIÓN VISUAL, PUNTOS , LÍNEAS Y PLANOS VARIANDO SUS CARACTERÍSTCAS Y UTILIZANDO DISTINTOS MATERIALES</a:t>
            </a:r>
          </a:p>
        </p:txBody>
      </p:sp>
      <p:pic>
        <p:nvPicPr>
          <p:cNvPr id="22542" name="Picture 14">
            <a:extLst>
              <a:ext uri="{FF2B5EF4-FFF2-40B4-BE49-F238E27FC236}">
                <a16:creationId xmlns:a16="http://schemas.microsoft.com/office/drawing/2014/main" id="{51835F36-BB04-E0AF-90FD-46EEAAA4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00213"/>
            <a:ext cx="4286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A9FDEAA3-542D-E7E4-775E-DC8CE5D5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3005138" cy="24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>
            <a:extLst>
              <a:ext uri="{FF2B5EF4-FFF2-40B4-BE49-F238E27FC236}">
                <a16:creationId xmlns:a16="http://schemas.microsoft.com/office/drawing/2014/main" id="{9AE57A62-E795-DC1C-C585-5C1A1185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35488"/>
            <a:ext cx="3024188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>
            <a:extLst>
              <a:ext uri="{FF2B5EF4-FFF2-40B4-BE49-F238E27FC236}">
                <a16:creationId xmlns:a16="http://schemas.microsoft.com/office/drawing/2014/main" id="{ECE272EE-AB4B-9DA3-AC7E-942DC7BB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92600"/>
            <a:ext cx="2362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>
            <a:extLst>
              <a:ext uri="{FF2B5EF4-FFF2-40B4-BE49-F238E27FC236}">
                <a16:creationId xmlns:a16="http://schemas.microsoft.com/office/drawing/2014/main" id="{00C1A1E5-6DE2-80F8-9B34-FE03A52C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3457575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>
            <a:extLst>
              <a:ext uri="{FF2B5EF4-FFF2-40B4-BE49-F238E27FC236}">
                <a16:creationId xmlns:a16="http://schemas.microsoft.com/office/drawing/2014/main" id="{B584FEB7-0194-292C-5C6E-8904512E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830763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5C8ED065-B905-90CF-59A7-76F6557B2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es-ES" altLang="es-ES" sz="5400">
                <a:solidFill>
                  <a:schemeClr val="bg1"/>
                </a:solidFill>
                <a:latin typeface="Comic Sans MS" panose="030F0902030302020204" pitchFamily="66" charset="0"/>
              </a:rPr>
              <a:t>EL MONOTIPO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C094B4BD-96C4-3E98-6217-DD9A1AA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5003800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E55CD4D5-8D1B-9FA8-8670-00EB0DE5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4183063" cy="29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DB49478-2390-C1D4-1D77-569360E95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57238" y="333375"/>
            <a:ext cx="9901238" cy="863600"/>
          </a:xfrm>
        </p:spPr>
        <p:txBody>
          <a:bodyPr/>
          <a:lstStyle/>
          <a:p>
            <a:r>
              <a:rPr lang="es-ES" altLang="es-ES" sz="5400">
                <a:solidFill>
                  <a:schemeClr val="bg1"/>
                </a:solidFill>
                <a:latin typeface="Comic Sans MS" panose="030F0902030302020204" pitchFamily="66" charset="0"/>
              </a:rPr>
              <a:t>  EL SALPICADO</a:t>
            </a:r>
            <a:br>
              <a:rPr lang="es-ES" altLang="es-ES" sz="540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es-ES" altLang="es-ES" sz="540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s-ES" altLang="es-ES" sz="2400">
                <a:solidFill>
                  <a:schemeClr val="bg1"/>
                </a:solidFill>
                <a:latin typeface="Comic Sans MS" panose="030F0902030302020204" pitchFamily="66" charset="0"/>
              </a:rPr>
              <a:t>CON PINCELES BROCHAS, CEPILLOS DE DIENTES</a:t>
            </a:r>
            <a:r>
              <a:rPr lang="es-ES" altLang="es-ES" sz="540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78164793-726F-92F0-197D-3A5992EA0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581525"/>
            <a:ext cx="511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 altLang="es-ES"/>
          </a:p>
        </p:txBody>
      </p:sp>
      <p:pic>
        <p:nvPicPr>
          <p:cNvPr id="14345" name="Picture 9">
            <a:extLst>
              <a:ext uri="{FF2B5EF4-FFF2-40B4-BE49-F238E27FC236}">
                <a16:creationId xmlns:a16="http://schemas.microsoft.com/office/drawing/2014/main" id="{950BC17E-FD83-EB64-E660-2493CF293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372225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5B723BE-3716-EE76-810D-51E43E37A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492250"/>
          </a:xfrm>
        </p:spPr>
        <p:txBody>
          <a:bodyPr/>
          <a:lstStyle/>
          <a:p>
            <a:r>
              <a:rPr lang="es-ES" altLang="es-ES" sz="2800">
                <a:solidFill>
                  <a:schemeClr val="bg1"/>
                </a:solidFill>
                <a:latin typeface="Comic Sans MS" panose="030F0902030302020204" pitchFamily="66" charset="0"/>
              </a:rPr>
              <a:t>PINTURA SOPLADA: CON AEÓGRAFO, CON PINTURA EN SPRAY, VERTIENDO PINTURA, VERTIENDO Y SOPLANDO CON UNA CAÑITA</a:t>
            </a:r>
            <a:r>
              <a:rPr lang="es-ES" altLang="es-ES" sz="3200">
                <a:solidFill>
                  <a:schemeClr val="bg1"/>
                </a:solidFill>
                <a:latin typeface="Comic Sans MS" panose="030F0902030302020204" pitchFamily="66" charset="0"/>
              </a:rPr>
              <a:t>…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18460B89-E67A-0DA4-53B8-065BA471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205288" cy="35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17463857-163D-C530-501F-203CB8B9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75000"/>
            <a:ext cx="45021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id="{2B7B4A8C-416F-5316-0310-C2F9021A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46500"/>
            <a:ext cx="3167062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6594A87-B96E-4165-7E41-9C1CB852A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476250"/>
            <a:ext cx="8496300" cy="1143000"/>
          </a:xfrm>
        </p:spPr>
        <p:txBody>
          <a:bodyPr/>
          <a:lstStyle/>
          <a:p>
            <a:r>
              <a:rPr lang="es-ES" altLang="es-ES" sz="5400">
                <a:solidFill>
                  <a:schemeClr val="bg1"/>
                </a:solidFill>
                <a:latin typeface="Comic Sans MS" panose="030F0902030302020204" pitchFamily="66" charset="0"/>
              </a:rPr>
              <a:t>				EL FROTADO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B204722E-73E3-9844-376C-B10D9546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743325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7C35CA78-D089-8AE5-3B2C-FF56C9573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31750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32D4AF17-2E31-694E-621D-132F0ADF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3175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5581772-601D-D9A8-2B02-88E307C33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950" y="333375"/>
            <a:ext cx="8782050" cy="1143000"/>
          </a:xfrm>
        </p:spPr>
        <p:txBody>
          <a:bodyPr/>
          <a:lstStyle/>
          <a:p>
            <a:r>
              <a:rPr lang="es-ES" altLang="es-ES">
                <a:solidFill>
                  <a:schemeClr val="bg1"/>
                </a:solidFill>
                <a:latin typeface="Comic Sans MS" panose="030F0902030302020204" pitchFamily="66" charset="0"/>
              </a:rPr>
              <a:t>¿QUE DIFERENCIA A ESTAS CUATRO IMÁGENES?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85A391F5-4AA1-9EC4-9072-5BB8FA68A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4257675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B5F90BA-FE71-3D95-25BC-1965D08F9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5576888" cy="1143000"/>
          </a:xfrm>
        </p:spPr>
        <p:txBody>
          <a:bodyPr/>
          <a:lstStyle/>
          <a:p>
            <a:pPr algn="l"/>
            <a:r>
              <a:rPr lang="es-ES" altLang="es-ES" sz="5400">
                <a:solidFill>
                  <a:schemeClr val="bg1"/>
                </a:solidFill>
                <a:latin typeface="Comic Sans MS" panose="030F0902030302020204" pitchFamily="66" charset="0"/>
              </a:rPr>
              <a:t>EL ESTAMPADO</a:t>
            </a: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D563455B-AD38-71C8-AA63-82CC2FEE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5327650" cy="3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442BA2F7-4228-F211-F7D2-3172624C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3211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37EDB377-939B-7BEA-445B-EE6EF839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735262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>
            <a:extLst>
              <a:ext uri="{FF2B5EF4-FFF2-40B4-BE49-F238E27FC236}">
                <a16:creationId xmlns:a16="http://schemas.microsoft.com/office/drawing/2014/main" id="{6AACD225-F565-7156-2B26-13D81E82D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734050"/>
            <a:ext cx="31670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400" b="1">
                <a:latin typeface="Comic Sans MS" panose="030F0902030302020204" pitchFamily="66" charset="0"/>
              </a:rPr>
              <a:t>REALIZANDO TAMPONES CON MATERIALES MALEABLES (ARCILLA, GOMAS, PATATAS)</a:t>
            </a:r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C71624AA-7369-E30B-C68A-990660F843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4005263"/>
            <a:ext cx="144463" cy="1584325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03B5C844-82BE-275A-D3F6-8DD15482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836613"/>
            <a:ext cx="41036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400" b="1">
                <a:latin typeface="Comic Sans MS" panose="030F0902030302020204" pitchFamily="66" charset="0"/>
              </a:rPr>
              <a:t>UTILIZANDO ALGUN MATERIAL RUGOSO PARA DEJAR LA HUELLA DE SU RELIEVE</a:t>
            </a:r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DEF94D84-7015-4F3A-0C66-B79395A91C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4025" y="1341438"/>
            <a:ext cx="1008063" cy="100806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89D8C2EE-D1EB-EFBB-B96C-C56B3819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734050"/>
            <a:ext cx="3743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 b="1">
                <a:solidFill>
                  <a:schemeClr val="tx1"/>
                </a:solidFill>
                <a:latin typeface="Comic Sans MS" panose="030F0902030302020204" pitchFamily="66" charset="0"/>
              </a:rPr>
              <a:t>DEJANDO LA HUELLA DE UN OBJETO NATURAL O ARTIFICIAL</a:t>
            </a:r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C2456CDF-6337-15E2-8EF1-0ACA950D97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3663" y="4724400"/>
            <a:ext cx="649287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3" grpId="0"/>
      <p:bldP spid="21517" grpId="0"/>
      <p:bldP spid="215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9173DBB-3334-D4F9-0A90-763917D85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s-ES" altLang="es-ES" sz="4800">
                <a:solidFill>
                  <a:schemeClr val="bg1"/>
                </a:solidFill>
                <a:latin typeface="Comic Sans MS" panose="030F0902030302020204" pitchFamily="66" charset="0"/>
              </a:rPr>
              <a:t>RAYADO O RASPADO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E0A40C20-DF6E-626D-BFCE-5EAC276F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BB434A5-7D3F-CAA4-6057-F01741174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 sz="60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428CC25F-DA54-FE34-034A-86D3B093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122738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294E8AF4-1077-62D2-4303-5EC19508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338638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8C89BA9F-B1E8-C0A3-CF9F-ED05220A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276383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B5750545-D325-96E4-6496-C16DED9F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2763837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>
            <a:extLst>
              <a:ext uri="{FF2B5EF4-FFF2-40B4-BE49-F238E27FC236}">
                <a16:creationId xmlns:a16="http://schemas.microsoft.com/office/drawing/2014/main" id="{CC80B699-894E-765F-AE93-58BE5B872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357563"/>
            <a:ext cx="727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>
                <a:latin typeface="Comic Sans MS" panose="030F0902030302020204" pitchFamily="66" charset="0"/>
              </a:rPr>
              <a:t>UTILIZANDO PINTURAS GRASAS FLOTANDO SOBRE AGUA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>
            <a:extLst>
              <a:ext uri="{FF2B5EF4-FFF2-40B4-BE49-F238E27FC236}">
                <a16:creationId xmlns:a16="http://schemas.microsoft.com/office/drawing/2014/main" id="{FCBAF6C0-0C14-2B13-3D9A-7EB75B6B3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53213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C858249A-F9EB-787E-2C1F-DCAC0F09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00438"/>
            <a:ext cx="53340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2BB03464-666D-36D7-B4BD-67536E0BB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349500"/>
            <a:ext cx="18002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>
                <a:latin typeface="Comic Sans MS" panose="030F0902030302020204" pitchFamily="66" charset="0"/>
              </a:rPr>
              <a:t>Fotocopiar directamente objetos para luego utilizar los papeles texturados  aplicándoles color o dejando el blanco negro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85024E75-0589-CC76-014D-BBF411A0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"/>
            <a:ext cx="496887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F69B9A04-487D-18F0-197F-CF99A9F2E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692150"/>
            <a:ext cx="6019800" cy="1143000"/>
          </a:xfrm>
        </p:spPr>
        <p:txBody>
          <a:bodyPr/>
          <a:lstStyle/>
          <a:p>
            <a:r>
              <a:rPr lang="es-ES" altLang="es-ES" sz="5400">
                <a:solidFill>
                  <a:schemeClr val="bg1"/>
                </a:solidFill>
                <a:latin typeface="Comic Sans MS" panose="030F0902030302020204" pitchFamily="66" charset="0"/>
              </a:rPr>
              <a:t>   COLLAGE         TÁCTIL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3BCF6C24-43DF-9583-8A05-7C2880C1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498792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7826D11F-EA6F-B555-4E62-71D87DA5A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852738"/>
            <a:ext cx="25193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>
                <a:latin typeface="Comic Sans MS" panose="030F0902030302020204" pitchFamily="66" charset="0"/>
              </a:rPr>
              <a:t>PEGANDO CUALQUIER TIPO DE MATERIAL QUE APORTE RELIEVE AL TRABAJO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9DE8E03E-C49C-7D89-7EE1-5C738E9A8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s-ES" altLang="es-ES" sz="4000">
                <a:solidFill>
                  <a:schemeClr val="bg1"/>
                </a:solidFill>
                <a:latin typeface="Comic Sans MS" panose="030F0902030302020204" pitchFamily="66" charset="0"/>
              </a:rPr>
              <a:t>COLLAGE CON PAPELES DE DISTINTAS CALIDADES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EF291E14-B6B9-20A1-FFB8-320FD540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7129463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E99A1EE5-52C7-5F33-6B1A-3F06B508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6264275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F1FD3A43-CF19-706C-0F7A-32B7CBED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24175"/>
            <a:ext cx="5257800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77E25FA0-1902-062C-2C4B-8269F3DF1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396413" cy="1752600"/>
          </a:xfrm>
        </p:spPr>
        <p:txBody>
          <a:bodyPr/>
          <a:lstStyle/>
          <a:p>
            <a:r>
              <a:rPr lang="es-ES" altLang="es-ES" sz="4800">
                <a:solidFill>
                  <a:schemeClr val="bg1"/>
                </a:solidFill>
                <a:latin typeface="Comic Sans MS" panose="030F0902030302020204" pitchFamily="66" charset="0"/>
              </a:rPr>
              <a:t> COLLAGE CON</a:t>
            </a:r>
            <a:br>
              <a:rPr lang="es-ES" altLang="es-ES" sz="480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es-ES" altLang="es-ES" sz="4800">
                <a:solidFill>
                  <a:schemeClr val="bg1"/>
                </a:solidFill>
                <a:latin typeface="Comic Sans MS" panose="030F0902030302020204" pitchFamily="66" charset="0"/>
              </a:rPr>
              <a:t>IMÁGENES IMPRESAS:  FOTOCOMPOSICIÓN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82C08E58-46DE-326B-DBFF-F7BF88B7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4724400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67E4525-A096-9D71-32FC-943009371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es-ES" altLang="es-ES" sz="5400">
                <a:solidFill>
                  <a:schemeClr val="bg1"/>
                </a:solidFill>
                <a:latin typeface="Comic Sans MS" panose="030F0902030302020204" pitchFamily="66" charset="0"/>
              </a:rPr>
              <a:t>LA TEXTURA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1D690B1-6088-CE7F-71C8-5D34572B2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403225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altLang="es-ES" sz="2800">
                <a:solidFill>
                  <a:schemeClr val="bg1"/>
                </a:solidFill>
                <a:latin typeface="Comic Sans MS" panose="030F0902030302020204" pitchFamily="66" charset="0"/>
              </a:rPr>
              <a:t>LA TEXTURA DE UN OBJETO ES LA APARIENCIA DE SUPERCIE. LA CUALIDAD DE SUPERFICIE  QUE NOS INDICA DE QUE MATERIAL ESTÁN COMPUESTOS</a:t>
            </a:r>
            <a:r>
              <a:rPr lang="es-ES" altLang="es-ES" sz="280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5806937A-5C77-FA09-C918-ECB6C860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24088"/>
            <a:ext cx="4906963" cy="3111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872042-0AC9-7140-F58D-3AB114362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278812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3200">
                <a:solidFill>
                  <a:schemeClr val="bg1"/>
                </a:solidFill>
                <a:latin typeface="Comic Sans MS" panose="030F0902030302020204" pitchFamily="66" charset="0"/>
              </a:rPr>
              <a:t>PODEMOS ENCONTRAR EN LA NATURALEZA </a:t>
            </a:r>
            <a:r>
              <a:rPr lang="es-ES" altLang="es-ES" sz="3200" b="1">
                <a:solidFill>
                  <a:schemeClr val="bg1"/>
                </a:solidFill>
                <a:latin typeface="Comic Sans MS" panose="030F0902030302020204" pitchFamily="66" charset="0"/>
              </a:rPr>
              <a:t>TEXTURAS :</a:t>
            </a:r>
            <a:r>
              <a:rPr lang="es-ES" altLang="es-ES" sz="3200" b="1" u="sng">
                <a:solidFill>
                  <a:srgbClr val="66FFFF"/>
                </a:solidFill>
                <a:latin typeface="Comic Sans MS" panose="030F0902030302020204" pitchFamily="66" charset="0"/>
              </a:rPr>
              <a:t> VISUALES</a:t>
            </a:r>
            <a:r>
              <a:rPr lang="es-ES" altLang="es-ES" sz="3200">
                <a:solidFill>
                  <a:schemeClr val="bg1"/>
                </a:solidFill>
                <a:latin typeface="Comic Sans MS" panose="030F0902030302020204" pitchFamily="66" charset="0"/>
              </a:rPr>
              <a:t> Y </a:t>
            </a:r>
            <a:r>
              <a:rPr lang="es-ES" altLang="es-ES" sz="3200" b="1" u="sng">
                <a:solidFill>
                  <a:srgbClr val="66FFFF"/>
                </a:solidFill>
                <a:latin typeface="Comic Sans MS" panose="030F0902030302020204" pitchFamily="66" charset="0"/>
              </a:rPr>
              <a:t>TACTILES</a:t>
            </a:r>
            <a:endParaRPr lang="es-ES" altLang="es-ES" sz="3200" b="1" u="sng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B65CA39A-FBF2-1CFA-B1EB-9C4F1AB2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49500"/>
            <a:ext cx="29702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2CB7933-254F-1BF6-F4A3-70653496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289560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662AD2C-9009-2D2C-F792-C76B03E3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2984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91572732-E086-778E-D7D3-89A2DB59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27606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>
            <a:extLst>
              <a:ext uri="{FF2B5EF4-FFF2-40B4-BE49-F238E27FC236}">
                <a16:creationId xmlns:a16="http://schemas.microsoft.com/office/drawing/2014/main" id="{F09CFC73-82F4-7EF3-FDA1-D8015AA1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1773238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/>
              <a:t>NATURAL VISUAL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6FADE381-8AD0-F00E-5FCD-C4515B279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73238"/>
            <a:ext cx="292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/>
              <a:t>NATURAL TATIL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370BF7F-D6EC-E636-F844-B128744F9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ES" altLang="es-ES" sz="3200" b="1">
                <a:solidFill>
                  <a:schemeClr val="bg1"/>
                </a:solidFill>
                <a:latin typeface="Comic Sans MS" panose="030F0902030302020204" pitchFamily="66" charset="0"/>
              </a:rPr>
              <a:t>TAMBIÉN EXISTEN  TEXTURAS ARTIFICIALES </a:t>
            </a:r>
            <a:r>
              <a:rPr lang="es-ES" altLang="es-ES" sz="3200" b="1" u="sng">
                <a:solidFill>
                  <a:srgbClr val="66FFFF"/>
                </a:solidFill>
                <a:latin typeface="Comic Sans MS" panose="030F0902030302020204" pitchFamily="66" charset="0"/>
              </a:rPr>
              <a:t>VISUALES O TACTILES</a:t>
            </a:r>
          </a:p>
        </p:txBody>
      </p:sp>
      <p:pic>
        <p:nvPicPr>
          <p:cNvPr id="29707" name="Picture 11">
            <a:extLst>
              <a:ext uri="{FF2B5EF4-FFF2-40B4-BE49-F238E27FC236}">
                <a16:creationId xmlns:a16="http://schemas.microsoft.com/office/drawing/2014/main" id="{3500EE19-7B32-17B1-6AF0-DC11CBD1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493963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>
            <a:extLst>
              <a:ext uri="{FF2B5EF4-FFF2-40B4-BE49-F238E27FC236}">
                <a16:creationId xmlns:a16="http://schemas.microsoft.com/office/drawing/2014/main" id="{1B4B7D86-0033-9200-9053-76E4D8D07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13CF293B-29F5-21C6-F546-E595F9E4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44938"/>
            <a:ext cx="453707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194B2C-5927-9C63-1FDA-90BEC45DF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>
                <a:solidFill>
                  <a:schemeClr val="bg1"/>
                </a:solidFill>
                <a:latin typeface="Comic Sans MS" panose="030F0902030302020204" pitchFamily="66" charset="0"/>
              </a:rPr>
              <a:t>¿Y PORQUÉ SE TE  OLVIDA CUANDO REPRESENTAS?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7603DC56-4D24-2574-06F6-C2DCDBCE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27940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E2CDD543-686A-8BEB-4253-8395B988E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013325"/>
            <a:ext cx="49672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>
                <a:latin typeface="Comic Sans MS" panose="030F0902030302020204" pitchFamily="66" charset="0"/>
              </a:rPr>
              <a:t>¿ PORQUÉ CUANDO DAS COLOR A TUS TRABAJOS SÓLO UTILIZAS TINTAS PLANAS?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hlinkClick r:id="rId2"/>
            <a:extLst>
              <a:ext uri="{FF2B5EF4-FFF2-40B4-BE49-F238E27FC236}">
                <a16:creationId xmlns:a16="http://schemas.microsoft.com/office/drawing/2014/main" id="{4E274E3C-E2D8-56E3-450B-22826EDD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61657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Rectangle 2">
            <a:extLst>
              <a:ext uri="{FF2B5EF4-FFF2-40B4-BE49-F238E27FC236}">
                <a16:creationId xmlns:a16="http://schemas.microsoft.com/office/drawing/2014/main" id="{09D77F39-BDBE-C35F-4405-5039EE902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4888" y="476250"/>
            <a:ext cx="2879725" cy="3024188"/>
          </a:xfrm>
        </p:spPr>
        <p:txBody>
          <a:bodyPr/>
          <a:lstStyle/>
          <a:p>
            <a:r>
              <a:rPr lang="es-ES" altLang="es-ES" sz="2800">
                <a:solidFill>
                  <a:schemeClr val="bg1"/>
                </a:solidFill>
                <a:latin typeface="Comic Sans MS" panose="030F0902030302020204" pitchFamily="66" charset="0"/>
              </a:rPr>
              <a:t>LOS ARTISTAS REPRESENTAN TEXTURAS EN SUS OBRAS</a:t>
            </a:r>
          </a:p>
        </p:txBody>
      </p:sp>
      <p:pic>
        <p:nvPicPr>
          <p:cNvPr id="30725" name="Picture 5">
            <a:hlinkClick r:id="rId4"/>
            <a:extLst>
              <a:ext uri="{FF2B5EF4-FFF2-40B4-BE49-F238E27FC236}">
                <a16:creationId xmlns:a16="http://schemas.microsoft.com/office/drawing/2014/main" id="{F3995375-F5D3-67ED-B2FB-93DDE810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5651500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>
            <a:extLst>
              <a:ext uri="{FF2B5EF4-FFF2-40B4-BE49-F238E27FC236}">
                <a16:creationId xmlns:a16="http://schemas.microsoft.com/office/drawing/2014/main" id="{BC5ED86D-5A90-CB1B-63CF-1571E449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836613"/>
            <a:ext cx="2590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D1FE186D-B561-AB7D-83E1-2FBC4574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05263"/>
            <a:ext cx="3048000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439117F-7420-F643-4512-C6D74105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3505200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10019413-83D6-27D3-A50A-A0740420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598737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E7B2867-21A6-6EED-A7A6-166905763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3375"/>
            <a:ext cx="2492375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0">
            <a:extLst>
              <a:ext uri="{FF2B5EF4-FFF2-40B4-BE49-F238E27FC236}">
                <a16:creationId xmlns:a16="http://schemas.microsoft.com/office/drawing/2014/main" id="{0F342218-75A1-E10C-EE10-826954399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500438"/>
            <a:ext cx="630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/>
              <a:t>EN DIFERENTES ÉPOCAS Y ESTILOS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4CACE8-2774-1E60-266A-5E58DFDA9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>
                <a:solidFill>
                  <a:schemeClr val="bg1"/>
                </a:solidFill>
                <a:latin typeface="Comic Sans MS" panose="030F0902030302020204" pitchFamily="66" charset="0"/>
              </a:rPr>
              <a:t>A VECES PARA IMITAR LA REALIDAD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5C19DF5A-0CC7-2AD2-F3B1-3BF5D71C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17192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3507825-8E79-9274-7775-F27095E6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8260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6FCB1DA2-A3FB-70AD-52F7-0A7A230A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14800"/>
            <a:ext cx="1663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D40DC052-4D62-77A8-7658-C344E68A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96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/>
              <a:t>Un rio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03B388D6-0121-4A97-B51A-6434AA606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133600"/>
            <a:ext cx="1676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/>
              <a:t>Un cielo</a:t>
            </a:r>
          </a:p>
          <a:p>
            <a:pPr>
              <a:spcBef>
                <a:spcPct val="50000"/>
              </a:spcBef>
            </a:pPr>
            <a:r>
              <a:rPr lang="es-ES" altLang="es-ES"/>
              <a:t>nuboso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EFC661CC-EA5C-F8DE-4C7F-0391CA1D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53000"/>
            <a:ext cx="1447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/>
              <a:t>Un suelo de madera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311</Words>
  <Application>Microsoft Macintosh PowerPoint</Application>
  <PresentationFormat>Presentación en pantalla (4:3)</PresentationFormat>
  <Paragraphs>39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Times New Roman</vt:lpstr>
      <vt:lpstr>Comic Sans MS</vt:lpstr>
      <vt:lpstr>Arial Black</vt:lpstr>
      <vt:lpstr>Diseño predeterminado</vt:lpstr>
      <vt:lpstr>ELEMENTOS DE LA CONFIGURACIÓN VISUAL</vt:lpstr>
      <vt:lpstr>¿QUE DIFERENCIA A ESTAS CUATRO IMÁGENES?</vt:lpstr>
      <vt:lpstr>LA TEXTURA</vt:lpstr>
      <vt:lpstr>PODEMOS ENCONTRAR EN LA NATURALEZA TEXTURAS : VISUALES Y TACTILES</vt:lpstr>
      <vt:lpstr>TAMBIÉN EXISTEN  TEXTURAS ARTIFICIALES VISUALES O TACTILES</vt:lpstr>
      <vt:lpstr>¿Y PORQUÉ SE TE  OLVIDA CUANDO REPRESENTAS?</vt:lpstr>
      <vt:lpstr>LOS ARTISTAS REPRESENTAN TEXTURAS EN SUS OBRAS</vt:lpstr>
      <vt:lpstr>Presentación de PowerPoint</vt:lpstr>
      <vt:lpstr>A VECES PARA IMITAR LA REALIDAD</vt:lpstr>
      <vt:lpstr>A VECES, SÓLO PARA CONSEGUIR EXPRESIVIDAD Y DISTINTAS EMOCIONES: fuerza suavidad, calidez…</vt:lpstr>
      <vt:lpstr>Y OTRAS VECES PARA CREAR IMÁGENES SIMBÓLICAS, REPRESENTANDO COSAS QUE NO EXISTEN...</vt:lpstr>
      <vt:lpstr>PODEMOS REALIZAR TEXTURAS CON MATERIALES DE DIBUJO:</vt:lpstr>
      <vt:lpstr>PERO TAMBIÉN CON TODO TIPO DE MATERIALES</vt:lpstr>
      <vt:lpstr>ALGUNAS TECNICAS PARA REALIZAR TEXTURAS:</vt:lpstr>
      <vt:lpstr>DIBUJO Y PINTURA: UTILIZANDO LOS ELEMENTOS DE LA CONFIGURACIÓN VISUAL, PUNTOS , LÍNEAS Y PLANOS VARIANDO SUS CARACTERÍSTCAS Y UTILIZANDO DISTINTOS MATERIALES</vt:lpstr>
      <vt:lpstr>EL MONOTIPO</vt:lpstr>
      <vt:lpstr>  EL SALPICADO  CON PINCELES BROCHAS, CEPILLOS DE DIENTES </vt:lpstr>
      <vt:lpstr>PINTURA SOPLADA: CON AEÓGRAFO, CON PINTURA EN SPRAY, VERTIENDO PINTURA, VERTIENDO Y SOPLANDO CON UNA CAÑITA…</vt:lpstr>
      <vt:lpstr>    EL FROTADO</vt:lpstr>
      <vt:lpstr>EL ESTAMPADO</vt:lpstr>
      <vt:lpstr>RAYADO O RASPADO</vt:lpstr>
      <vt:lpstr>Presentación de PowerPoint</vt:lpstr>
      <vt:lpstr>Presentación de PowerPoint</vt:lpstr>
      <vt:lpstr>   COLLAGE         TÁCTIL</vt:lpstr>
      <vt:lpstr>COLLAGE CON PAPELES DE DISTINTAS CALIDADES</vt:lpstr>
      <vt:lpstr> COLLAGE CON IMÁGENES IMPRESAS:  FOTOCOMPOSICIÓN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 LA CONFIGURACIÓN VISUAL</dc:title>
  <dc:creator>Javier Pérez de la Peña</dc:creator>
  <cp:lastModifiedBy>Microsoft Office User</cp:lastModifiedBy>
  <cp:revision>10</cp:revision>
  <dcterms:created xsi:type="dcterms:W3CDTF">2005-02-05T09:46:41Z</dcterms:created>
  <dcterms:modified xsi:type="dcterms:W3CDTF">2023-09-25T20:55:11Z</dcterms:modified>
</cp:coreProperties>
</file>